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441" r:id="rId3"/>
    <p:sldId id="406" r:id="rId4"/>
    <p:sldId id="508" r:id="rId5"/>
    <p:sldId id="495" r:id="rId6"/>
    <p:sldId id="494" r:id="rId7"/>
    <p:sldId id="515" r:id="rId8"/>
    <p:sldId id="481" r:id="rId9"/>
    <p:sldId id="497" r:id="rId10"/>
    <p:sldId id="509" r:id="rId11"/>
    <p:sldId id="510" r:id="rId12"/>
    <p:sldId id="496" r:id="rId13"/>
    <p:sldId id="479" r:id="rId14"/>
    <p:sldId id="482" r:id="rId15"/>
    <p:sldId id="483" r:id="rId16"/>
    <p:sldId id="484" r:id="rId17"/>
    <p:sldId id="485" r:id="rId18"/>
    <p:sldId id="489" r:id="rId19"/>
    <p:sldId id="491" r:id="rId20"/>
    <p:sldId id="492" r:id="rId21"/>
    <p:sldId id="493" r:id="rId22"/>
    <p:sldId id="490" r:id="rId23"/>
    <p:sldId id="498" r:id="rId24"/>
    <p:sldId id="499" r:id="rId25"/>
    <p:sldId id="500" r:id="rId26"/>
    <p:sldId id="501" r:id="rId27"/>
    <p:sldId id="502" r:id="rId28"/>
    <p:sldId id="503" r:id="rId29"/>
    <p:sldId id="504" r:id="rId30"/>
    <p:sldId id="505" r:id="rId31"/>
    <p:sldId id="506" r:id="rId32"/>
    <p:sldId id="507" r:id="rId33"/>
    <p:sldId id="475" r:id="rId34"/>
    <p:sldId id="477" r:id="rId35"/>
    <p:sldId id="478" r:id="rId36"/>
    <p:sldId id="458" r:id="rId37"/>
    <p:sldId id="454" r:id="rId38"/>
  </p:sldIdLst>
  <p:sldSz cx="9144000" cy="5143500" type="screen16x9"/>
  <p:notesSz cx="9926638" cy="6797675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" initials="U" lastIdx="1" clrIdx="0">
    <p:extLst>
      <p:ext uri="{19B8F6BF-5375-455C-9EA6-DF929625EA0E}">
        <p15:presenceInfo xmlns:p15="http://schemas.microsoft.com/office/powerpoint/2012/main" userId="Usuari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0000"/>
    <a:srgbClr val="FFCC00"/>
    <a:srgbClr val="EDBF7B"/>
    <a:srgbClr val="C8A0BE"/>
    <a:srgbClr val="F9B073"/>
    <a:srgbClr val="F9AD6F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Estilo medio 2 - Énfasis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Estilo oscuro 1 - Énfasi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08FB837D-C827-4EFA-A057-4D05807E0F7C}" styleName="Estilo temático 1 - Énfasis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Estilo medio 3 - Énfasis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32" autoAdjust="0"/>
    <p:restoredTop sz="94434" autoAdjust="0"/>
  </p:normalViewPr>
  <p:slideViewPr>
    <p:cSldViewPr>
      <p:cViewPr varScale="1">
        <p:scale>
          <a:sx n="94" d="100"/>
          <a:sy n="94" d="100"/>
        </p:scale>
        <p:origin x="552" y="6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3729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57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52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1696" y="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521171-29C1-4F49-9273-90643C2267CD}" type="datetimeFigureOut">
              <a:rPr lang="es-PE" smtClean="0"/>
              <a:t>26/06/2022</a:t>
            </a:fld>
            <a:endParaRPr lang="es-PE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1696" y="6457410"/>
            <a:ext cx="4302625" cy="34026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7BA7BC-E996-4210-BDAC-7663B88F4FD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943637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622799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ED6305-6FA2-40E3-86FC-D51A09C5B902}" type="datetimeFigureOut">
              <a:rPr lang="es-PE" smtClean="0"/>
              <a:t>26/06/2022</a:t>
            </a:fld>
            <a:endParaRPr lang="es-PE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92665" y="3228896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1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622799" y="6456611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9A2F0-1464-4D02-A776-2A2F41DA73F8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1257638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9A2F0-1464-4D02-A776-2A2F41DA73F8}" type="slidenum">
              <a:rPr lang="es-PE" smtClean="0"/>
              <a:t>1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72082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9A2F0-1464-4D02-A776-2A2F41DA73F8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23594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9A2F0-1464-4D02-A776-2A2F41DA73F8}" type="slidenum">
              <a:rPr lang="es-PE" smtClean="0"/>
              <a:t>8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387878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dota 2 fondos_archivos\slide0001_image006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216832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1756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45961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dota 2 fondos_archivos\master03_image003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66" y="4916388"/>
            <a:ext cx="8880514" cy="24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dota 2 fondos_archivos\master03_image002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374"/>
          <a:stretch/>
        </p:blipFill>
        <p:spPr bwMode="auto">
          <a:xfrm>
            <a:off x="467544" y="0"/>
            <a:ext cx="8676456" cy="699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4569"/>
            <a:ext cx="8676456" cy="694974"/>
          </a:xfrm>
        </p:spPr>
        <p:txBody>
          <a:bodyPr>
            <a:noAutofit/>
          </a:bodyPr>
          <a:lstStyle>
            <a:lvl1pPr>
              <a:defRPr sz="2800"/>
            </a:lvl1pPr>
          </a:lstStyle>
          <a:p>
            <a:r>
              <a:rPr lang="es-ES" dirty="0"/>
              <a:t>Haga clic para modificar el estilo de título del patrón</a:t>
            </a:r>
            <a:endParaRPr lang="es-PE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734386"/>
            <a:ext cx="9001000" cy="4069612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PE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974904" y="4890195"/>
            <a:ext cx="2133600" cy="273844"/>
          </a:xfrm>
        </p:spPr>
        <p:txBody>
          <a:bodyPr/>
          <a:lstStyle>
            <a:lvl1pPr>
              <a:defRPr sz="1400" b="1">
                <a:solidFill>
                  <a:schemeClr val="accent6">
                    <a:lumMod val="75000"/>
                  </a:schemeClr>
                </a:solidFill>
              </a:defRPr>
            </a:lvl1pPr>
          </a:lstStyle>
          <a:p>
            <a:fld id="{286DAE2A-5674-49F5-AD1C-6F1A82922049}" type="slidenum">
              <a:rPr lang="es-PE" smtClean="0"/>
              <a:pPr/>
              <a:t>‹Nº›</a:t>
            </a:fld>
            <a:endParaRPr lang="es-PE" dirty="0"/>
          </a:p>
        </p:txBody>
      </p:sp>
      <p:pic>
        <p:nvPicPr>
          <p:cNvPr id="9" name="Picture 12" descr="Resultado de imagen para logo unfv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51470"/>
            <a:ext cx="274333" cy="68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3573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340506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5798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1075896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119302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372620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15024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E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123099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6DAE2A-5674-49F5-AD1C-6F1A82922049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59401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positorioacademico.usmp.edu.pe/handle/usmp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normasapa.com/formato-apa-presentacion-trabajos-escrito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normasapa.com/como-hacer-referencias-bibliografia-en-normas-apa/" TargetMode="External"/><Relationship Id="rId4" Type="http://schemas.openxmlformats.org/officeDocument/2006/relationships/hyperlink" Target="http://normasapa.com/insercion-de-tablas-y-figuras/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mailto:snunez@unfv.edu.pe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Resultado de imagen para logo unf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3478"/>
            <a:ext cx="103681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266632" y="44820"/>
            <a:ext cx="7956376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UNIVERSIDAD NACIONAL FEDERICO VILLARREAL</a:t>
            </a:r>
            <a:r>
              <a:rPr lang="es-PE" sz="3200" b="1" dirty="0"/>
              <a:t/>
            </a:r>
            <a:br>
              <a:rPr lang="es-PE" sz="3200" b="1" dirty="0"/>
            </a:br>
            <a:r>
              <a:rPr lang="es-PE" sz="3200" b="1" dirty="0"/>
              <a:t>VICERRECTORADO DE INVESTIGACIÓN</a:t>
            </a:r>
          </a:p>
          <a:p>
            <a:r>
              <a:rPr lang="es-PE" sz="3200" b="1" dirty="0"/>
              <a:t>BIBLIOTECA CENTRAL</a:t>
            </a:r>
          </a:p>
          <a:p>
            <a:r>
              <a:rPr lang="es-PE" sz="3200" b="1" dirty="0">
                <a:ln>
                  <a:solidFill>
                    <a:sysClr val="windowText" lastClr="000000"/>
                  </a:solidFill>
                </a:ln>
              </a:rPr>
              <a:t>BIBLIOTECA ESPECIALIZADA DE LA FACULTAD DE OCEANOGRAFÍA, PESQUERÍA, CIENCIAS ALIMENTARIAS Y ACUICULTURA (FOPCA)</a:t>
            </a:r>
          </a:p>
          <a:p>
            <a:r>
              <a:rPr lang="es-PE" sz="3200" b="1" dirty="0"/>
              <a:t/>
            </a:r>
            <a:br>
              <a:rPr lang="es-PE" sz="3200" b="1" dirty="0"/>
            </a:br>
            <a:endParaRPr lang="es-PE" sz="3200" dirty="0"/>
          </a:p>
        </p:txBody>
      </p:sp>
      <p:sp>
        <p:nvSpPr>
          <p:cNvPr id="7" name="4 Subtítulo"/>
          <p:cNvSpPr>
            <a:spLocks noGrp="1"/>
          </p:cNvSpPr>
          <p:nvPr>
            <p:ph type="subTitle" idx="1"/>
          </p:nvPr>
        </p:nvSpPr>
        <p:spPr>
          <a:xfrm>
            <a:off x="1547664" y="1674493"/>
            <a:ext cx="7596336" cy="2232248"/>
          </a:xfrm>
        </p:spPr>
        <p:txBody>
          <a:bodyPr>
            <a:noAutofit/>
          </a:bodyPr>
          <a:lstStyle/>
          <a:p>
            <a:pPr indent="23495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3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CAPACITACIÓN EN                                        NORMAS </a:t>
            </a:r>
            <a:r>
              <a:rPr lang="es-ES" sz="3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APA 7MA EDICIÓN:</a:t>
            </a:r>
          </a:p>
          <a:p>
            <a:pPr indent="23495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3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REFERENCIAS BIBLIOGRÁFICAS</a:t>
            </a:r>
            <a:endParaRPr lang="es-ES" sz="3000" b="1" dirty="0" smtClean="0">
              <a:ln w="13462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812772" y="4132102"/>
            <a:ext cx="8640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PE" sz="2400" b="1" dirty="0" smtClean="0"/>
              <a:t>2022</a:t>
            </a:r>
            <a:endParaRPr lang="es-PE" sz="2400" b="1" dirty="0"/>
          </a:p>
        </p:txBody>
      </p:sp>
      <p:sp>
        <p:nvSpPr>
          <p:cNvPr id="9" name="Rectángulo 8"/>
          <p:cNvSpPr/>
          <p:nvPr/>
        </p:nvSpPr>
        <p:spPr>
          <a:xfrm>
            <a:off x="14935" y="3395473"/>
            <a:ext cx="2108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PE" sz="2800" b="1" dirty="0">
                <a:latin typeface="Berlin Sans FB Demi" panose="020E0802020502020306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s-ES" altLang="es-PE" sz="2800" b="1" dirty="0" smtClean="0">
                <a:latin typeface="Berlin Sans FB Demi" panose="020E0802020502020306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</a:t>
            </a:r>
            <a:r>
              <a:rPr lang="es-ES" altLang="es-PE" sz="1000" b="1" dirty="0" smtClean="0">
                <a:latin typeface="Berlin Sans FB Demi" panose="020E0802020502020306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BC</a:t>
            </a:r>
            <a:r>
              <a:rPr lang="es-ES" altLang="es-PE" sz="800" b="1" dirty="0">
                <a:latin typeface="Berlin Sans FB Demi" panose="020E0802020502020306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		</a:t>
            </a:r>
            <a:r>
              <a:rPr lang="es-ES" altLang="es-PE" sz="800" b="1" dirty="0" smtClean="0">
                <a:latin typeface="Berlin Sans FB Demi" panose="020E0802020502020306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s-PE" altLang="es-PE" sz="800" dirty="0"/>
          </a:p>
          <a:p>
            <a:pPr lvl="0" indent="2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PE" sz="800" b="1" dirty="0">
                <a:latin typeface="Candara" panose="020E0502030303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Biblioteca Central</a:t>
            </a:r>
            <a:endParaRPr lang="es-PE" sz="800" dirty="0"/>
          </a:p>
        </p:txBody>
      </p:sp>
      <p:sp>
        <p:nvSpPr>
          <p:cNvPr id="10" name="Rectángulo 9"/>
          <p:cNvSpPr/>
          <p:nvPr/>
        </p:nvSpPr>
        <p:spPr>
          <a:xfrm>
            <a:off x="0" y="4362935"/>
            <a:ext cx="2045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PE" sz="800" b="1" dirty="0" smtClean="0">
                <a:latin typeface="Berlin Sans FB Demi" panose="020E0802020502020306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 </a:t>
            </a:r>
            <a:r>
              <a:rPr lang="es-ES" altLang="es-PE" sz="1000" b="1" dirty="0" smtClean="0">
                <a:latin typeface="Berlin Sans FB Demi" panose="020E0802020502020306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OGB</a:t>
            </a:r>
            <a:r>
              <a:rPr lang="es-ES" altLang="es-PE" sz="800" b="1" dirty="0">
                <a:latin typeface="Candara" panose="020E0502030303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		                                                        </a:t>
            </a:r>
            <a:r>
              <a:rPr lang="es-ES" altLang="es-PE" sz="800" b="1" dirty="0" smtClean="0">
                <a:latin typeface="Candara" panose="020E0502030303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Oficina Gestión de Bibliotecas</a:t>
            </a:r>
            <a:endParaRPr lang="es-ES" altLang="es-PE" sz="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119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ELEMENTOS DE UNA REFERENCIA</a:t>
            </a:r>
            <a:endParaRPr lang="en-US" sz="3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10</a:t>
            </a:fld>
            <a:endParaRPr lang="es-PE" dirty="0"/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t="30113" r="33836" b="15062"/>
          <a:stretch/>
        </p:blipFill>
        <p:spPr bwMode="auto">
          <a:xfrm>
            <a:off x="1139939" y="1131589"/>
            <a:ext cx="6937147" cy="36721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9320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NÚMERO DE AUTORES EN LAS REFERENCIAS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11</a:t>
            </a:fld>
            <a:endParaRPr lang="es-PE" dirty="0"/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 rotWithShape="1">
          <a:blip r:embed="rId2"/>
          <a:srcRect l="2410" t="24255" r="28294" b="18092"/>
          <a:stretch/>
        </p:blipFill>
        <p:spPr bwMode="auto">
          <a:xfrm>
            <a:off x="259326" y="735013"/>
            <a:ext cx="8698373" cy="4068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271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EJEMPLO DE REFERENCIAS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12</a:t>
            </a:fld>
            <a:endParaRPr lang="es-PE" dirty="0"/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 rotWithShape="1">
          <a:blip r:embed="rId2"/>
          <a:srcRect l="8147" t="22591" r="32452" b="7326"/>
          <a:stretch/>
        </p:blipFill>
        <p:spPr bwMode="auto">
          <a:xfrm>
            <a:off x="1907704" y="843558"/>
            <a:ext cx="6008669" cy="39856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7685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DE LAS REFERENCIAS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734386"/>
            <a:ext cx="8208912" cy="4069612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LIBROS IMPRESOS</a:t>
            </a:r>
          </a:p>
          <a:p>
            <a:pPr marL="0" indent="0">
              <a:buNone/>
            </a:pPr>
            <a:endParaRPr lang="es-ES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s-E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  <a:defRPr/>
            </a:pPr>
            <a:endParaRPr lang="es-PE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s-PE" sz="2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EJEMPLOS:</a:t>
            </a: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s-PE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Cámara </a:t>
            </a:r>
            <a:r>
              <a:rPr lang="es-PE" sz="2000" dirty="0">
                <a:ea typeface="Tahoma" panose="020B0604030504040204" pitchFamily="34" charset="0"/>
                <a:cs typeface="Tahoma" panose="020B0604030504040204" pitchFamily="34" charset="0"/>
              </a:rPr>
              <a:t>Peruana de la Construcción. (2013). </a:t>
            </a:r>
            <a:r>
              <a:rPr lang="es-PE" sz="2000" i="1" dirty="0">
                <a:ea typeface="Tahoma" panose="020B0604030504040204" pitchFamily="34" charset="0"/>
                <a:cs typeface="Tahoma" panose="020B0604030504040204" pitchFamily="34" charset="0"/>
              </a:rPr>
              <a:t>La fórmula para </a:t>
            </a:r>
            <a:r>
              <a:rPr lang="es-PE" sz="2000" i="1" dirty="0" smtClean="0">
                <a:ea typeface="Tahoma" panose="020B0604030504040204" pitchFamily="34" charset="0"/>
                <a:cs typeface="Tahoma" panose="020B0604030504040204" pitchFamily="34" charset="0"/>
              </a:rPr>
              <a:t>una mejor 	ciudad.</a:t>
            </a:r>
            <a:r>
              <a:rPr lang="es-PE" sz="2000" dirty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CAPECO</a:t>
            </a:r>
            <a:endParaRPr lang="es-PE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sz="2000" b="1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2000" dirty="0" err="1">
                <a:ea typeface="Tahoma" panose="020B0604030504040204" pitchFamily="34" charset="0"/>
                <a:cs typeface="Tahoma" panose="020B0604030504040204" pitchFamily="34" charset="0"/>
              </a:rPr>
              <a:t>Chiavenato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, I. (2014). </a:t>
            </a:r>
            <a:r>
              <a:rPr lang="en-US" sz="2000" i="1" dirty="0" err="1">
                <a:ea typeface="Tahoma" panose="020B0604030504040204" pitchFamily="34" charset="0"/>
                <a:cs typeface="Tahoma" panose="020B0604030504040204" pitchFamily="34" charset="0"/>
              </a:rPr>
              <a:t>Introducción</a:t>
            </a:r>
            <a:r>
              <a:rPr lang="en-US" sz="2000" i="1" dirty="0">
                <a:ea typeface="Tahoma" panose="020B0604030504040204" pitchFamily="34" charset="0"/>
                <a:cs typeface="Tahoma" panose="020B0604030504040204" pitchFamily="34" charset="0"/>
              </a:rPr>
              <a:t> a la </a:t>
            </a:r>
            <a:r>
              <a:rPr lang="en-US" sz="2000" i="1" dirty="0" err="1">
                <a:ea typeface="Tahoma" panose="020B0604030504040204" pitchFamily="34" charset="0"/>
                <a:cs typeface="Tahoma" panose="020B0604030504040204" pitchFamily="34" charset="0"/>
              </a:rPr>
              <a:t>teoría</a:t>
            </a:r>
            <a:r>
              <a:rPr lang="en-US" sz="2000" i="1" dirty="0">
                <a:ea typeface="Tahoma" panose="020B0604030504040204" pitchFamily="34" charset="0"/>
                <a:cs typeface="Tahoma" panose="020B0604030504040204" pitchFamily="34" charset="0"/>
              </a:rPr>
              <a:t> general de </a:t>
            </a:r>
            <a:r>
              <a:rPr lang="en-US" sz="2000" i="1" dirty="0" smtClean="0">
                <a:ea typeface="Tahoma" panose="020B0604030504040204" pitchFamily="34" charset="0"/>
                <a:cs typeface="Tahoma" panose="020B0604030504040204" pitchFamily="34" charset="0"/>
              </a:rPr>
              <a:t>la </a:t>
            </a:r>
            <a:r>
              <a:rPr lang="en-US" sz="2000" i="1" dirty="0" err="1" smtClean="0">
                <a:ea typeface="Tahoma" panose="020B0604030504040204" pitchFamily="34" charset="0"/>
                <a:cs typeface="Tahoma" panose="020B0604030504040204" pitchFamily="34" charset="0"/>
              </a:rPr>
              <a:t>administración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(8a ed.) </a:t>
            </a:r>
            <a:r>
              <a:rPr lang="es-PE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McGraw-Hill</a:t>
            </a:r>
            <a:endParaRPr lang="es-PE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s-ES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13</a:t>
            </a:fld>
            <a:endParaRPr lang="es-PE" dirty="0"/>
          </a:p>
        </p:txBody>
      </p:sp>
      <p:sp>
        <p:nvSpPr>
          <p:cNvPr id="5" name="3 Rectángulo"/>
          <p:cNvSpPr/>
          <p:nvPr/>
        </p:nvSpPr>
        <p:spPr>
          <a:xfrm>
            <a:off x="971600" y="1392312"/>
            <a:ext cx="6335713" cy="9350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2" algn="just">
              <a:defRPr/>
            </a:pPr>
            <a:endParaRPr lang="es-ES" dirty="0"/>
          </a:p>
          <a:p>
            <a:pPr marL="0" lvl="2" algn="just">
              <a:defRPr/>
            </a:pP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Autor/editor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(año de publicación). </a:t>
            </a:r>
            <a:r>
              <a:rPr lang="es-ES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del libro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(edición*). E</a:t>
            </a:r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ditorial 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 casa editor.</a:t>
            </a:r>
            <a:endParaRPr lang="es-PE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>
              <a:defRPr/>
            </a:pP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26331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DE LAS REFERENCIAS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734386"/>
            <a:ext cx="8208912" cy="4069612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LIBROS DIGITALES</a:t>
            </a:r>
          </a:p>
          <a:p>
            <a:pPr marL="0" indent="0">
              <a:buNone/>
            </a:pPr>
            <a:endParaRPr lang="es-ES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s-E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  <a:defRPr/>
            </a:pPr>
            <a:endParaRPr lang="es-PE" sz="2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  <a:defRPr/>
            </a:pPr>
            <a:endParaRPr lang="es-PE" sz="2000" b="1" dirty="0" smtClean="0">
              <a:solidFill>
                <a:srgbClr val="7030A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s-PE" sz="2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EJEMPLO:</a:t>
            </a:r>
          </a:p>
          <a:p>
            <a:pPr marL="0" indent="0">
              <a:buNone/>
            </a:pPr>
            <a:r>
              <a:rPr lang="en-US" sz="2000" dirty="0" err="1">
                <a:ea typeface="Tahoma" panose="020B0604030504040204" pitchFamily="34" charset="0"/>
                <a:cs typeface="Tahoma" panose="020B0604030504040204" pitchFamily="34" charset="0"/>
              </a:rPr>
              <a:t>Pola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, M.A. (1988</a:t>
            </a: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).</a:t>
            </a:r>
            <a:r>
              <a:rPr lang="en-US" sz="2000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Gestión</a:t>
            </a:r>
            <a:r>
              <a:rPr lang="en-US" sz="2000" i="1" dirty="0">
                <a:latin typeface="Calibri" panose="020F0502020204030204" pitchFamily="34" charset="0"/>
                <a:cs typeface="Calibri" panose="020F0502020204030204" pitchFamily="34" charset="0"/>
              </a:rPr>
              <a:t> de la </a:t>
            </a:r>
            <a:r>
              <a:rPr lang="en-US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calidad</a:t>
            </a:r>
            <a:r>
              <a:rPr lang="en-U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http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://</a:t>
            </a:r>
            <a:r>
              <a:rPr lang="en-US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site.ebrary.com/lib/bibliotecafmhsp/reader.action?ppg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	=1&amp;docID=10316208&amp;tm=1502386621294</a:t>
            </a:r>
            <a:endParaRPr lang="es-PE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s-ES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14</a:t>
            </a:fld>
            <a:endParaRPr lang="es-PE" dirty="0"/>
          </a:p>
        </p:txBody>
      </p:sp>
      <p:sp>
        <p:nvSpPr>
          <p:cNvPr id="6" name="5 Rectángulo"/>
          <p:cNvSpPr/>
          <p:nvPr/>
        </p:nvSpPr>
        <p:spPr>
          <a:xfrm>
            <a:off x="971600" y="1419622"/>
            <a:ext cx="6337300" cy="10083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2" algn="just">
              <a:defRPr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Autor/editor (año de publicación). 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Título del libro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. (edición*). 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(URL) http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://www.xxxxxxx</a:t>
            </a:r>
            <a:endParaRPr lang="es-P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7528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DE LAS REFERENCIAS</a:t>
            </a:r>
            <a:endParaRPr lang="en-U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734386"/>
            <a:ext cx="8640960" cy="4069612"/>
          </a:xfrm>
        </p:spPr>
        <p:txBody>
          <a:bodyPr>
            <a:normAutofit/>
          </a:bodyPr>
          <a:lstStyle/>
          <a:p>
            <a:r>
              <a:rPr lang="es-ES" sz="28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CAPÍTULO DE LIBRO IMPRESO</a:t>
            </a:r>
          </a:p>
          <a:p>
            <a:pPr marL="0" indent="0">
              <a:buNone/>
            </a:pPr>
            <a:endParaRPr lang="es-ES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s-E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s-ES" altLang="es-PE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altLang="es-PE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n-US" altLang="es-PE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altLang="es-PE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Andrews</a:t>
            </a:r>
            <a:r>
              <a:rPr lang="en-US" altLang="es-PE" sz="2000" dirty="0">
                <a:ea typeface="Tahoma" panose="020B0604030504040204" pitchFamily="34" charset="0"/>
                <a:cs typeface="Tahoma" panose="020B0604030504040204" pitchFamily="34" charset="0"/>
              </a:rPr>
              <a:t>, L. B. &amp; </a:t>
            </a:r>
            <a:r>
              <a:rPr lang="en-US" altLang="es-PE" sz="2000" dirty="0" err="1">
                <a:ea typeface="Tahoma" panose="020B0604030504040204" pitchFamily="34" charset="0"/>
                <a:cs typeface="Tahoma" panose="020B0604030504040204" pitchFamily="34" charset="0"/>
              </a:rPr>
              <a:t>Nelkin</a:t>
            </a:r>
            <a:r>
              <a:rPr lang="en-US" altLang="es-PE" sz="2000" dirty="0">
                <a:ea typeface="Tahoma" panose="020B0604030504040204" pitchFamily="34" charset="0"/>
                <a:cs typeface="Tahoma" panose="020B0604030504040204" pitchFamily="34" charset="0"/>
              </a:rPr>
              <a:t>, D. (</a:t>
            </a:r>
            <a:r>
              <a:rPr lang="en-US" altLang="es-PE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2021</a:t>
            </a:r>
            <a:r>
              <a:rPr lang="en-US" altLang="es-PE" sz="2000" dirty="0"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  <a:r>
              <a:rPr lang="en-US" altLang="es-PE" sz="2000" dirty="0" err="1">
                <a:ea typeface="Tahoma" panose="020B0604030504040204" pitchFamily="34" charset="0"/>
                <a:cs typeface="Tahoma" panose="020B0604030504040204" pitchFamily="34" charset="0"/>
              </a:rPr>
              <a:t>Biocommerce</a:t>
            </a:r>
            <a:r>
              <a:rPr lang="en-US" altLang="es-PE" sz="2000" dirty="0">
                <a:ea typeface="Tahoma" panose="020B0604030504040204" pitchFamily="34" charset="0"/>
                <a:cs typeface="Tahoma" panose="020B0604030504040204" pitchFamily="34" charset="0"/>
              </a:rPr>
              <a:t>: The people </a:t>
            </a:r>
            <a:r>
              <a:rPr lang="en-US" altLang="es-PE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in the </a:t>
            </a:r>
            <a:r>
              <a:rPr lang="en-US" altLang="es-PE" sz="2000" dirty="0">
                <a:ea typeface="Tahoma" panose="020B0604030504040204" pitchFamily="34" charset="0"/>
                <a:cs typeface="Tahoma" panose="020B0604030504040204" pitchFamily="34" charset="0"/>
              </a:rPr>
              <a:t>body</a:t>
            </a:r>
            <a:r>
              <a:rPr lang="en-US" altLang="es-PE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.            	En </a:t>
            </a:r>
            <a:r>
              <a:rPr lang="en-US" altLang="es-PE" sz="2000" i="1" dirty="0">
                <a:ea typeface="Tahoma" panose="020B0604030504040204" pitchFamily="34" charset="0"/>
                <a:cs typeface="Tahoma" panose="020B0604030504040204" pitchFamily="34" charset="0"/>
              </a:rPr>
              <a:t>Body bazaar: The market for human issue in </a:t>
            </a:r>
            <a:r>
              <a:rPr lang="en-US" altLang="es-PE" sz="2000" i="1" dirty="0" smtClean="0"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altLang="es-PE" sz="2000" i="1" dirty="0">
                <a:ea typeface="Tahoma" panose="020B0604030504040204" pitchFamily="34" charset="0"/>
                <a:cs typeface="Tahoma" panose="020B0604030504040204" pitchFamily="34" charset="0"/>
              </a:rPr>
              <a:t>biotechnology age </a:t>
            </a:r>
            <a:r>
              <a:rPr lang="en-US" altLang="es-PE" sz="2000" i="1" dirty="0" smtClean="0"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altLang="es-PE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n-US" altLang="es-PE" sz="2000" dirty="0">
                <a:ea typeface="Tahoma" panose="020B0604030504040204" pitchFamily="34" charset="0"/>
                <a:cs typeface="Tahoma" panose="020B0604030504040204" pitchFamily="34" charset="0"/>
              </a:rPr>
              <a:t>pp. 24-41</a:t>
            </a:r>
            <a:r>
              <a:rPr lang="en-US" altLang="es-PE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). Crown Publishers</a:t>
            </a:r>
            <a:r>
              <a:rPr lang="en-US" altLang="es-PE" sz="2000" dirty="0"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15</a:t>
            </a:fld>
            <a:endParaRPr lang="es-PE" dirty="0"/>
          </a:p>
        </p:txBody>
      </p:sp>
      <p:sp>
        <p:nvSpPr>
          <p:cNvPr id="5" name="5 Rectángulo"/>
          <p:cNvSpPr/>
          <p:nvPr/>
        </p:nvSpPr>
        <p:spPr>
          <a:xfrm>
            <a:off x="971600" y="1419622"/>
            <a:ext cx="7200800" cy="10083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defTabSz="179388">
              <a:lnSpc>
                <a:spcPct val="150000"/>
              </a:lnSpc>
              <a:spcBef>
                <a:spcPct val="20000"/>
              </a:spcBef>
            </a:pPr>
            <a:r>
              <a:rPr lang="en-US" altLang="es-P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Autor</a:t>
            </a:r>
            <a:r>
              <a:rPr lang="en-US" altLang="es-PE" sz="2000" dirty="0">
                <a:latin typeface="Calibri" panose="020F0502020204030204" pitchFamily="34" charset="0"/>
                <a:cs typeface="Calibri" panose="020F0502020204030204" pitchFamily="34" charset="0"/>
              </a:rPr>
              <a:t>, A. A. &amp; </a:t>
            </a:r>
            <a:r>
              <a:rPr lang="en-US" altLang="es-P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Autor</a:t>
            </a:r>
            <a:r>
              <a:rPr lang="en-US" altLang="es-PE" sz="2000" dirty="0">
                <a:latin typeface="Calibri" panose="020F0502020204030204" pitchFamily="34" charset="0"/>
                <a:cs typeface="Calibri" panose="020F0502020204030204" pitchFamily="34" charset="0"/>
              </a:rPr>
              <a:t>, B. B. (</a:t>
            </a:r>
            <a:r>
              <a:rPr lang="en-US" altLang="es-P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Año</a:t>
            </a:r>
            <a:r>
              <a:rPr lang="en-US" altLang="es-PE" sz="2000" dirty="0"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r>
              <a:rPr lang="en-US" altLang="es-P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  <a:r>
              <a:rPr lang="en-US" altLang="es-PE" sz="2000" dirty="0">
                <a:latin typeface="Calibri" panose="020F0502020204030204" pitchFamily="34" charset="0"/>
                <a:cs typeface="Calibri" panose="020F0502020204030204" pitchFamily="34" charset="0"/>
              </a:rPr>
              <a:t> del </a:t>
            </a:r>
            <a:r>
              <a:rPr lang="en-US" altLang="es-P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capítulo</a:t>
            </a:r>
            <a:r>
              <a:rPr lang="en-US" altLang="es-PE" sz="2000" i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altLang="es-PE" sz="2000" dirty="0" err="1"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en-US" altLang="es-PE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PE" sz="2000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Título</a:t>
            </a:r>
            <a:r>
              <a:rPr lang="en-US" altLang="es-PE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PE" sz="2000" i="1" dirty="0">
                <a:latin typeface="Calibri" panose="020F0502020204030204" pitchFamily="34" charset="0"/>
                <a:cs typeface="Calibri" panose="020F0502020204030204" pitchFamily="34" charset="0"/>
              </a:rPr>
              <a:t>del </a:t>
            </a:r>
            <a:r>
              <a:rPr lang="en-US" altLang="es-PE" sz="2000" i="1" dirty="0" err="1">
                <a:latin typeface="Calibri" panose="020F0502020204030204" pitchFamily="34" charset="0"/>
                <a:cs typeface="Calibri" panose="020F0502020204030204" pitchFamily="34" charset="0"/>
              </a:rPr>
              <a:t>libro</a:t>
            </a:r>
            <a:r>
              <a:rPr lang="en-US" altLang="es-PE" sz="2000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s-PE" sz="2000" dirty="0">
                <a:latin typeface="Calibri" panose="020F0502020204030204" pitchFamily="34" charset="0"/>
                <a:cs typeface="Calibri" panose="020F0502020204030204" pitchFamily="34" charset="0"/>
              </a:rPr>
              <a:t>(pp. xxx-xxx). </a:t>
            </a:r>
            <a:r>
              <a:rPr lang="en-US" altLang="es-PE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Editorial</a:t>
            </a:r>
            <a:r>
              <a:rPr lang="en-US" altLang="es-PE" sz="20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" name="Rectángulo 5"/>
          <p:cNvSpPr/>
          <p:nvPr/>
        </p:nvSpPr>
        <p:spPr>
          <a:xfrm>
            <a:off x="467544" y="3113243"/>
            <a:ext cx="1462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defRPr/>
            </a:pPr>
            <a:r>
              <a:rPr lang="es-PE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EJEMPLO:</a:t>
            </a:r>
          </a:p>
        </p:txBody>
      </p:sp>
    </p:spTree>
    <p:extLst>
      <p:ext uri="{BB962C8B-B14F-4D97-AF65-F5344CB8AC3E}">
        <p14:creationId xmlns:p14="http://schemas.microsoft.com/office/powerpoint/2010/main" val="424525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DE LAS REFERENCIAS</a:t>
            </a:r>
            <a:endParaRPr lang="en-U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03040" y="699543"/>
            <a:ext cx="8640960" cy="4069612"/>
          </a:xfrm>
        </p:spPr>
        <p:txBody>
          <a:bodyPr>
            <a:normAutofit/>
          </a:bodyPr>
          <a:lstStyle/>
          <a:p>
            <a:r>
              <a:rPr lang="es-E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PUBLICACIONES PERIÓDICAS </a:t>
            </a:r>
          </a:p>
          <a:p>
            <a:pPr marL="0" indent="0">
              <a:buNone/>
            </a:pPr>
            <a:r>
              <a:rPr lang="es-E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ARTÍCULO DE REVISTA IMPRESA</a:t>
            </a:r>
          </a:p>
          <a:p>
            <a:pPr marL="0" indent="0">
              <a:buNone/>
            </a:pPr>
            <a:endParaRPr lang="es-E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s-ES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es-ES" altLang="es-PE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en-US" altLang="es-PE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s-P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2000" b="1" dirty="0" err="1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Lizarzaburu</a:t>
            </a:r>
            <a:r>
              <a:rPr lang="es-PE" sz="2000" b="1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, E.R. </a:t>
            </a:r>
            <a:r>
              <a:rPr lang="es-PE" sz="20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s-P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2019). </a:t>
            </a:r>
            <a:r>
              <a:rPr lang="es-PE" sz="20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La gestión de la calidad en Perú: un </a:t>
            </a:r>
            <a:r>
              <a:rPr lang="es-P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estudio de la 	norma </a:t>
            </a:r>
            <a:r>
              <a:rPr lang="es-PE" sz="20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ISO 9001, sus </a:t>
            </a:r>
            <a:r>
              <a:rPr lang="es-P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beneficios y los principales cambios </a:t>
            </a:r>
            <a:r>
              <a:rPr lang="es-PE" sz="20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en la </a:t>
            </a:r>
            <a:r>
              <a:rPr lang="es-P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versión 	2015</a:t>
            </a:r>
            <a:r>
              <a:rPr lang="es-PE" sz="2000" i="1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es-PE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Universidad &amp; Empresa</a:t>
            </a:r>
            <a:r>
              <a:rPr lang="es-PE" sz="20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s-PE" sz="2000" i="1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18 </a:t>
            </a:r>
            <a:r>
              <a:rPr lang="es-PE" sz="2000" dirty="0" smtClean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es-PE" sz="2000" dirty="0">
                <a:solidFill>
                  <a:schemeClr val="tx1">
                    <a:lumMod val="85000"/>
                    <a:lumOff val="15000"/>
                  </a:schemeClr>
                </a:solidFill>
                <a:ea typeface="Tahoma" panose="020B0604030504040204" pitchFamily="34" charset="0"/>
                <a:cs typeface="Tahoma" panose="020B0604030504040204" pitchFamily="34" charset="0"/>
              </a:rPr>
              <a:t>30), 33-54.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16</a:t>
            </a:fld>
            <a:endParaRPr lang="es-PE" dirty="0"/>
          </a:p>
        </p:txBody>
      </p:sp>
      <p:sp>
        <p:nvSpPr>
          <p:cNvPr id="5" name="5 Rectángulo"/>
          <p:cNvSpPr/>
          <p:nvPr/>
        </p:nvSpPr>
        <p:spPr>
          <a:xfrm>
            <a:off x="918289" y="1786483"/>
            <a:ext cx="6337300" cy="85727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2" algn="just" defTabSz="179388">
              <a:defRPr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Autor (año de publicación). Título del artículo. 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Título de la  </a:t>
            </a:r>
            <a:r>
              <a:rPr lang="es-E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   revista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, volumen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(número), número de páginas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PE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611560" y="3089732"/>
            <a:ext cx="1462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defRPr/>
            </a:pPr>
            <a:r>
              <a:rPr lang="es-PE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EJEMPLO:</a:t>
            </a:r>
          </a:p>
        </p:txBody>
      </p:sp>
    </p:spTree>
    <p:extLst>
      <p:ext uri="{BB962C8B-B14F-4D97-AF65-F5344CB8AC3E}">
        <p14:creationId xmlns:p14="http://schemas.microsoft.com/office/powerpoint/2010/main" val="413347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DE LAS REFERENCIAS</a:t>
            </a:r>
            <a:endParaRPr lang="en-U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734386"/>
            <a:ext cx="8640960" cy="4069612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es-E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PUBLICACIONES PERIÓDICAS 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s-ES" sz="26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ARTÍCULO DE REVISTA DIGITAL</a:t>
            </a:r>
          </a:p>
          <a:p>
            <a:pPr marL="0" indent="0">
              <a:buNone/>
            </a:pPr>
            <a:endParaRPr lang="es-E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s-ES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endParaRPr lang="es-ES" altLang="es-PE" sz="28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altLang="es-PE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altLang="es-PE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</a:t>
            </a: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n-US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</a:p>
          <a:p>
            <a:pPr marL="893763" indent="-538163">
              <a:lnSpc>
                <a:spcPct val="120000"/>
              </a:lnSpc>
              <a:buClr>
                <a:schemeClr val="accent1">
                  <a:lumMod val="75000"/>
                </a:schemeClr>
              </a:buClr>
              <a:buNone/>
              <a:defRPr/>
            </a:pPr>
            <a:r>
              <a:rPr lang="es-PE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Ortiz</a:t>
            </a:r>
            <a:r>
              <a:rPr lang="es-PE" sz="2000" dirty="0">
                <a:ea typeface="Tahoma" panose="020B0604030504040204" pitchFamily="34" charset="0"/>
                <a:cs typeface="Tahoma" panose="020B0604030504040204" pitchFamily="34" charset="0"/>
              </a:rPr>
              <a:t>, J.M. &amp; Rúa, A. (</a:t>
            </a:r>
            <a:r>
              <a:rPr lang="es-PE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2020).</a:t>
            </a:r>
            <a:r>
              <a:rPr lang="es-PE" sz="2000" i="1" dirty="0" smtClean="0"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s-PE" sz="2000" dirty="0">
                <a:ea typeface="Tahoma" panose="020B0604030504040204" pitchFamily="34" charset="0"/>
                <a:cs typeface="Tahoma" panose="020B0604030504040204" pitchFamily="34" charset="0"/>
              </a:rPr>
              <a:t>Gestión de la calidad y </a:t>
            </a:r>
            <a:r>
              <a:rPr lang="es-PE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diseño específico de </a:t>
            </a:r>
            <a:r>
              <a:rPr lang="es-PE" sz="2000" dirty="0">
                <a:ea typeface="Tahoma" panose="020B0604030504040204" pitchFamily="34" charset="0"/>
                <a:cs typeface="Tahoma" panose="020B0604030504040204" pitchFamily="34" charset="0"/>
              </a:rPr>
              <a:t>los procesos </a:t>
            </a:r>
            <a:r>
              <a:rPr lang="es-PE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de admisión </a:t>
            </a:r>
            <a:r>
              <a:rPr lang="es-PE" sz="2000" dirty="0">
                <a:ea typeface="Tahoma" panose="020B0604030504040204" pitchFamily="34" charset="0"/>
                <a:cs typeface="Tahoma" panose="020B0604030504040204" pitchFamily="34" charset="0"/>
              </a:rPr>
              <a:t>en el sistema Universitario español: </a:t>
            </a:r>
            <a:r>
              <a:rPr lang="es-PE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estudio </a:t>
            </a:r>
            <a:r>
              <a:rPr lang="es-PE" sz="2000" dirty="0">
                <a:ea typeface="Tahoma" panose="020B0604030504040204" pitchFamily="34" charset="0"/>
                <a:cs typeface="Tahoma" panose="020B0604030504040204" pitchFamily="34" charset="0"/>
              </a:rPr>
              <a:t>de un </a:t>
            </a:r>
            <a:r>
              <a:rPr lang="es-PE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caso </a:t>
            </a:r>
            <a:r>
              <a:rPr lang="es-PE" sz="2000" dirty="0">
                <a:ea typeface="Tahoma" panose="020B0604030504040204" pitchFamily="34" charset="0"/>
                <a:cs typeface="Tahoma" panose="020B0604030504040204" pitchFamily="34" charset="0"/>
              </a:rPr>
              <a:t>en una </a:t>
            </a:r>
            <a:r>
              <a:rPr lang="es-PE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    universidad </a:t>
            </a:r>
            <a:r>
              <a:rPr lang="es-PE" sz="2000" dirty="0">
                <a:ea typeface="Tahoma" panose="020B0604030504040204" pitchFamily="34" charset="0"/>
                <a:cs typeface="Tahoma" panose="020B0604030504040204" pitchFamily="34" charset="0"/>
              </a:rPr>
              <a:t>privada. </a:t>
            </a:r>
            <a:r>
              <a:rPr lang="es-PE" sz="2000" i="1" dirty="0" smtClean="0">
                <a:ea typeface="Tahoma" panose="020B0604030504040204" pitchFamily="34" charset="0"/>
                <a:cs typeface="Tahoma" panose="020B0604030504040204" pitchFamily="34" charset="0"/>
              </a:rPr>
              <a:t>Revista Electrónica Iberoamericana   sobre </a:t>
            </a:r>
            <a:r>
              <a:rPr lang="es-PE" sz="2000" i="1" dirty="0">
                <a:ea typeface="Tahoma" panose="020B0604030504040204" pitchFamily="34" charset="0"/>
                <a:cs typeface="Tahoma" panose="020B0604030504040204" pitchFamily="34" charset="0"/>
              </a:rPr>
              <a:t>Calidad, Eficacia y Cambio </a:t>
            </a:r>
            <a:r>
              <a:rPr lang="es-PE" sz="2000" i="1" dirty="0" smtClean="0">
                <a:ea typeface="Tahoma" panose="020B0604030504040204" pitchFamily="34" charset="0"/>
                <a:cs typeface="Tahoma" panose="020B0604030504040204" pitchFamily="34" charset="0"/>
              </a:rPr>
              <a:t>En Educación,15</a:t>
            </a:r>
            <a:r>
              <a:rPr lang="es-PE" sz="2000" dirty="0" smtClean="0">
                <a:ea typeface="Tahoma" panose="020B0604030504040204" pitchFamily="34" charset="0"/>
                <a:cs typeface="Tahoma" panose="020B0604030504040204" pitchFamily="34" charset="0"/>
              </a:rPr>
              <a:t>(1), 10.15366/reice2017.15.1.006</a:t>
            </a:r>
            <a:endParaRPr lang="es-PE" sz="2000" dirty="0"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Clr>
                <a:schemeClr val="accent1">
                  <a:lumMod val="75000"/>
                </a:schemeClr>
              </a:buClr>
              <a:buNone/>
              <a:defRPr/>
            </a:pPr>
            <a:endParaRPr lang="es-PE" sz="2000" dirty="0">
              <a:solidFill>
                <a:schemeClr val="tx1">
                  <a:lumMod val="85000"/>
                  <a:lumOff val="15000"/>
                </a:schemeClr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17</a:t>
            </a:fld>
            <a:endParaRPr lang="es-PE" dirty="0"/>
          </a:p>
        </p:txBody>
      </p:sp>
      <p:sp>
        <p:nvSpPr>
          <p:cNvPr id="5" name="5 Rectángulo"/>
          <p:cNvSpPr/>
          <p:nvPr/>
        </p:nvSpPr>
        <p:spPr>
          <a:xfrm>
            <a:off x="918288" y="1786483"/>
            <a:ext cx="6966079" cy="10083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2" algn="just" defTabSz="179388">
              <a:defRPr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Autor (fecha mostrada en la publicación). Título del artículo. 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     </a:t>
            </a:r>
            <a:r>
              <a:rPr lang="es-E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Título 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de la revista,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volumen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, (número), número de 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	páginas</a:t>
            </a:r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DOI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o URL*</a:t>
            </a:r>
            <a:endParaRPr lang="es-P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67544" y="2829711"/>
            <a:ext cx="1462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defRPr/>
            </a:pPr>
            <a:r>
              <a:rPr lang="es-PE" sz="2000" b="1" dirty="0" smtClean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EJEMPLO</a:t>
            </a:r>
            <a:r>
              <a:rPr lang="es-PE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321184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DE LAS REFERENCIAS</a:t>
            </a:r>
            <a:endParaRPr lang="en-U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734386"/>
            <a:ext cx="8640960" cy="4069612"/>
          </a:xfrm>
        </p:spPr>
        <p:txBody>
          <a:bodyPr/>
          <a:lstStyle/>
          <a:p>
            <a:r>
              <a:rPr lang="es-E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PUBLICACIONES PERIÓDICAS</a:t>
            </a:r>
          </a:p>
          <a:p>
            <a:pPr marL="0" indent="0">
              <a:buNone/>
            </a:pPr>
            <a:r>
              <a:rPr lang="es-E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PERIÓDICOS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18</a:t>
            </a:fld>
            <a:endParaRPr lang="es-PE" dirty="0"/>
          </a:p>
        </p:txBody>
      </p:sp>
      <p:sp>
        <p:nvSpPr>
          <p:cNvPr id="5" name="5 Rectángulo"/>
          <p:cNvSpPr/>
          <p:nvPr/>
        </p:nvSpPr>
        <p:spPr>
          <a:xfrm>
            <a:off x="899592" y="1707654"/>
            <a:ext cx="6966079" cy="10083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2" algn="just">
              <a:defRPr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Autor (fecha, mes, año). Título del artículo. 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Título del periódico,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   número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de páginas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PE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9552" y="2813344"/>
            <a:ext cx="1462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defRPr/>
            </a:pPr>
            <a:r>
              <a:rPr lang="es-PE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EJEMPLO: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611559" y="3366141"/>
            <a:ext cx="7254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defRPr/>
            </a:pPr>
            <a:r>
              <a:rPr lang="es-PE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Manish</a:t>
            </a:r>
            <a:r>
              <a:rPr lang="es-PE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B. &amp; </a:t>
            </a:r>
            <a:r>
              <a:rPr lang="es-PE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Heijden</a:t>
            </a:r>
            <a:r>
              <a:rPr lang="es-PE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K. </a:t>
            </a:r>
            <a:r>
              <a:rPr lang="es-P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(21 de enero de </a:t>
            </a:r>
            <a:r>
              <a:rPr lang="es-P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2019).</a:t>
            </a:r>
            <a:r>
              <a:rPr lang="es-PE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Erradicar la pobreza </a:t>
            </a:r>
            <a:r>
              <a:rPr lang="es-P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s-P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P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extrema </a:t>
            </a:r>
            <a:r>
              <a:rPr lang="es-P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 el 2030, una nueva meta mundial. </a:t>
            </a:r>
            <a:r>
              <a:rPr lang="es-PE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Tiempo, </a:t>
            </a:r>
            <a:r>
              <a:rPr lang="es-P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 A16.</a:t>
            </a:r>
          </a:p>
        </p:txBody>
      </p:sp>
    </p:spTree>
    <p:extLst>
      <p:ext uri="{BB962C8B-B14F-4D97-AF65-F5344CB8AC3E}">
        <p14:creationId xmlns:p14="http://schemas.microsoft.com/office/powerpoint/2010/main" val="3780160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DE LAS REFERENCIAS</a:t>
            </a:r>
            <a:endParaRPr lang="en-U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734386"/>
            <a:ext cx="8640960" cy="4069612"/>
          </a:xfrm>
        </p:spPr>
        <p:txBody>
          <a:bodyPr/>
          <a:lstStyle/>
          <a:p>
            <a:r>
              <a:rPr lang="es-E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PUBLICACIONES PERIÓDICAS</a:t>
            </a:r>
          </a:p>
          <a:p>
            <a:pPr marL="0" indent="0">
              <a:buNone/>
            </a:pPr>
            <a:r>
              <a:rPr lang="es-E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PERIÓDICOS DIGITALES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19</a:t>
            </a:fld>
            <a:endParaRPr lang="es-PE" dirty="0"/>
          </a:p>
        </p:txBody>
      </p:sp>
      <p:sp>
        <p:nvSpPr>
          <p:cNvPr id="5" name="5 Rectángulo"/>
          <p:cNvSpPr/>
          <p:nvPr/>
        </p:nvSpPr>
        <p:spPr>
          <a:xfrm>
            <a:off x="899592" y="1707654"/>
            <a:ext cx="6966079" cy="10083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2" algn="just">
              <a:defRPr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Autor (fecha, mes, año). Título del artículo. 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Título del </a:t>
            </a:r>
            <a:r>
              <a:rPr lang="es-ES" sz="2000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periódico.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 DOI 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o URL</a:t>
            </a:r>
            <a:endParaRPr lang="es-PE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9552" y="2813344"/>
            <a:ext cx="1462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defRPr/>
            </a:pPr>
            <a:r>
              <a:rPr lang="es-PE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EJEMPLO: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99591" y="3408561"/>
            <a:ext cx="69660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>
                  <a:lumMod val="75000"/>
                </a:schemeClr>
              </a:buClr>
              <a:defRPr/>
            </a:pPr>
            <a:r>
              <a:rPr lang="es-PE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Brody</a:t>
            </a:r>
            <a:r>
              <a:rPr lang="es-PE" b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J.E. </a:t>
            </a:r>
            <a:r>
              <a:rPr lang="es-P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(11 de diciembre de </a:t>
            </a:r>
            <a:r>
              <a:rPr lang="es-P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2017</a:t>
            </a:r>
            <a:r>
              <a:rPr lang="es-P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r>
              <a:rPr lang="es-PE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Mental reserves </a:t>
            </a:r>
            <a:r>
              <a:rPr lang="es-P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keep</a:t>
            </a:r>
            <a:r>
              <a:rPr lang="es-P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brain</a:t>
            </a:r>
            <a:r>
              <a:rPr lang="es-P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agile. 	</a:t>
            </a:r>
            <a:r>
              <a:rPr lang="es-PE" i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</a:t>
            </a:r>
            <a:r>
              <a:rPr lang="es-PE" i="1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New York </a:t>
            </a:r>
            <a:r>
              <a:rPr lang="es-PE" i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Times. </a:t>
            </a:r>
            <a:r>
              <a:rPr lang="es-PE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</a:t>
            </a:r>
            <a:r>
              <a:rPr lang="es-PE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://www.nytimes.com</a:t>
            </a:r>
          </a:p>
        </p:txBody>
      </p:sp>
    </p:spTree>
    <p:extLst>
      <p:ext uri="{BB962C8B-B14F-4D97-AF65-F5344CB8AC3E}">
        <p14:creationId xmlns:p14="http://schemas.microsoft.com/office/powerpoint/2010/main" val="51943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0" y="267494"/>
            <a:ext cx="5508104" cy="4536504"/>
          </a:xfrm>
        </p:spPr>
        <p:txBody>
          <a:bodyPr>
            <a:normAutofit/>
          </a:bodyPr>
          <a:lstStyle/>
          <a:p>
            <a:pPr marL="538163" indent="0" algn="just">
              <a:lnSpc>
                <a:spcPct val="150000"/>
              </a:lnSpc>
              <a:buNone/>
            </a:pPr>
            <a:endParaRPr lang="es-ES" sz="2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538163" indent="0" algn="just">
              <a:lnSpc>
                <a:spcPct val="150000"/>
              </a:lnSpc>
              <a:buNone/>
            </a:pPr>
            <a:endParaRPr lang="es-PE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2</a:t>
            </a:fld>
            <a:endParaRPr lang="es-PE" dirty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ANTECEDENTES: NORMAS APA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67544" y="879785"/>
            <a:ext cx="8064896" cy="21133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 </a:t>
            </a:r>
            <a:r>
              <a:rPr lang="es-ES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normas APA </a:t>
            </a:r>
            <a:r>
              <a:rPr lang="es-ES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tienen su origen en el año 1929, cuando un grupo de psicólogos, antropólogos y administradores de negocios acordaron establecer un conjunto de estándares o reglas que ayudan a la hora de codificar varios componentes de la escritura científica con el fin de facilitar la comprensión de la lectura.</a:t>
            </a:r>
            <a:endParaRPr lang="en-US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http://normasprod.wpengine.com/wp-content/uploads/2014/02/apa-e13927715919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7803" y="3199708"/>
            <a:ext cx="3792389" cy="13977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787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DE LAS REFERENCIAS</a:t>
            </a:r>
            <a:endParaRPr lang="en-U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734386"/>
            <a:ext cx="8640960" cy="406961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TESIS Y MONOGRAFÍAS</a:t>
            </a:r>
          </a:p>
          <a:p>
            <a:pPr marL="0" indent="0">
              <a:buNone/>
            </a:pPr>
            <a:r>
              <a:rPr lang="es-E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TESIS IMPRESAS</a:t>
            </a:r>
            <a:endParaRPr lang="en-US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20</a:t>
            </a:fld>
            <a:endParaRPr lang="es-PE" dirty="0"/>
          </a:p>
        </p:txBody>
      </p:sp>
      <p:sp>
        <p:nvSpPr>
          <p:cNvPr id="5" name="5 Rectángulo"/>
          <p:cNvSpPr/>
          <p:nvPr/>
        </p:nvSpPr>
        <p:spPr>
          <a:xfrm>
            <a:off x="899592" y="1707654"/>
            <a:ext cx="6966079" cy="10083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2" algn="just">
              <a:defRPr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Autor (año de publicación). </a:t>
            </a:r>
            <a:r>
              <a:rPr lang="es-ES" sz="2000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Título de la tesis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(tesis de grado). </a:t>
            </a:r>
            <a:r>
              <a:rPr lang="es-ES" sz="20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Universidad</a:t>
            </a:r>
            <a:r>
              <a:rPr lang="es-ES" sz="20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PE" sz="20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9552" y="2813344"/>
            <a:ext cx="1462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defRPr/>
            </a:pPr>
            <a:r>
              <a:rPr lang="es-PE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EJEMPLO:</a:t>
            </a:r>
          </a:p>
        </p:txBody>
      </p:sp>
      <p:sp>
        <p:nvSpPr>
          <p:cNvPr id="7" name="Rectángulo 6"/>
          <p:cNvSpPr/>
          <p:nvPr/>
        </p:nvSpPr>
        <p:spPr>
          <a:xfrm>
            <a:off x="905955" y="3230410"/>
            <a:ext cx="695971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 defTabSz="446088">
              <a:defRPr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Campaña, L.F.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(2013). </a:t>
            </a:r>
            <a:r>
              <a:rPr lang="es-PE" i="1" dirty="0">
                <a:latin typeface="Calibri" panose="020F0502020204030204" pitchFamily="34" charset="0"/>
                <a:cs typeface="Calibri" panose="020F0502020204030204" pitchFamily="34" charset="0"/>
              </a:rPr>
              <a:t>Implementación y </a:t>
            </a:r>
            <a:r>
              <a:rPr lang="es-PE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certificación </a:t>
            </a:r>
            <a:r>
              <a:rPr lang="es-PE" i="1" dirty="0">
                <a:latin typeface="Calibri" panose="020F0502020204030204" pitchFamily="34" charset="0"/>
                <a:cs typeface="Calibri" panose="020F0502020204030204" pitchFamily="34" charset="0"/>
              </a:rPr>
              <a:t>del 	</a:t>
            </a:r>
            <a:r>
              <a:rPr lang="es-PE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sistema de </a:t>
            </a:r>
            <a:r>
              <a:rPr lang="es-PE" i="1" dirty="0">
                <a:latin typeface="Calibri" panose="020F0502020204030204" pitchFamily="34" charset="0"/>
                <a:cs typeface="Calibri" panose="020F0502020204030204" pitchFamily="34" charset="0"/>
              </a:rPr>
              <a:t>	gestión integrado en </a:t>
            </a:r>
            <a:r>
              <a:rPr lang="es-PE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la empresa </a:t>
            </a:r>
            <a:r>
              <a:rPr lang="es-PE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Kaefer</a:t>
            </a:r>
            <a:r>
              <a:rPr lang="es-PE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PE" i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Kostec</a:t>
            </a:r>
            <a:r>
              <a:rPr lang="es-PE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PE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industria </a:t>
            </a:r>
            <a:r>
              <a:rPr lang="es-PE" i="1" dirty="0">
                <a:latin typeface="Calibri" panose="020F0502020204030204" pitchFamily="34" charset="0"/>
                <a:cs typeface="Calibri" panose="020F0502020204030204" pitchFamily="34" charset="0"/>
              </a:rPr>
              <a:t>de 	</a:t>
            </a:r>
            <a:r>
              <a:rPr lang="es-PE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aislamientos térmicos </a:t>
            </a:r>
            <a:r>
              <a:rPr lang="es-PE" i="1" dirty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PE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acústicos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Tesis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de grado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). 	</a:t>
            </a:r>
            <a:r>
              <a:rPr lang="es-PE" dirty="0">
                <a:latin typeface="Calibri" panose="020F0502020204030204" pitchFamily="34" charset="0"/>
                <a:cs typeface="Calibri" panose="020F0502020204030204" pitchFamily="34" charset="0"/>
              </a:rPr>
              <a:t>Universidad </a:t>
            </a:r>
            <a:r>
              <a:rPr lang="es-PE" dirty="0" smtClean="0">
                <a:latin typeface="Calibri" panose="020F0502020204030204" pitchFamily="34" charset="0"/>
                <a:cs typeface="Calibri" panose="020F0502020204030204" pitchFamily="34" charset="0"/>
              </a:rPr>
              <a:t>de     	San Martín </a:t>
            </a:r>
            <a:r>
              <a:rPr lang="es-PE" dirty="0"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PE" dirty="0" smtClean="0">
                <a:latin typeface="Calibri" panose="020F0502020204030204" pitchFamily="34" charset="0"/>
                <a:cs typeface="Calibri" panose="020F0502020204030204" pitchFamily="34" charset="0"/>
              </a:rPr>
              <a:t>Porres.</a:t>
            </a:r>
            <a:endParaRPr lang="es-P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772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DE LAS REFERENCIAS</a:t>
            </a:r>
            <a:endParaRPr lang="en-US" sz="32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734386"/>
            <a:ext cx="8640960" cy="4069612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s-E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TESIS Y MONOGRAFÍAS</a:t>
            </a:r>
          </a:p>
          <a:p>
            <a:pPr marL="0" indent="0">
              <a:buNone/>
            </a:pPr>
            <a:r>
              <a:rPr lang="es-E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TESIS DIGITALES O EN BASES DE DATOS</a:t>
            </a:r>
            <a:endParaRPr lang="en-US" sz="24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21</a:t>
            </a:fld>
            <a:endParaRPr lang="es-PE" dirty="0"/>
          </a:p>
        </p:txBody>
      </p:sp>
      <p:sp>
        <p:nvSpPr>
          <p:cNvPr id="5" name="5 Rectángulo"/>
          <p:cNvSpPr/>
          <p:nvPr/>
        </p:nvSpPr>
        <p:spPr>
          <a:xfrm>
            <a:off x="899592" y="1707654"/>
            <a:ext cx="6966079" cy="1008385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marL="0" lvl="2" algn="just">
              <a:defRPr/>
            </a:pP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Autor/editor (año de publicación). </a:t>
            </a:r>
            <a:r>
              <a:rPr lang="es-ES" sz="2000" i="1" dirty="0">
                <a:latin typeface="Calibri" panose="020F0502020204030204" pitchFamily="34" charset="0"/>
                <a:cs typeface="Calibri" panose="020F0502020204030204" pitchFamily="34" charset="0"/>
              </a:rPr>
              <a:t>Título de la tesis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. (tesis doctoral o maestría). </a:t>
            </a:r>
            <a:r>
              <a:rPr lang="es-ES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(URL) http</a:t>
            </a:r>
            <a:r>
              <a:rPr lang="es-ES" sz="2000" dirty="0">
                <a:latin typeface="Calibri" panose="020F0502020204030204" pitchFamily="34" charset="0"/>
                <a:cs typeface="Calibri" panose="020F0502020204030204" pitchFamily="34" charset="0"/>
              </a:rPr>
              <a:t>://www.xxxxxxx</a:t>
            </a:r>
            <a:endParaRPr lang="es-PE"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539552" y="2813344"/>
            <a:ext cx="146226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buClr>
                <a:schemeClr val="accent1">
                  <a:lumMod val="75000"/>
                </a:schemeClr>
              </a:buClr>
              <a:defRPr/>
            </a:pPr>
            <a:r>
              <a:rPr lang="es-PE" sz="2000" b="1" dirty="0">
                <a:solidFill>
                  <a:srgbClr val="7030A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EJEMPLO:</a:t>
            </a:r>
          </a:p>
        </p:txBody>
      </p:sp>
      <p:sp>
        <p:nvSpPr>
          <p:cNvPr id="8" name="Rectángulo 7"/>
          <p:cNvSpPr/>
          <p:nvPr/>
        </p:nvSpPr>
        <p:spPr>
          <a:xfrm>
            <a:off x="899592" y="3178247"/>
            <a:ext cx="689451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446088" algn="l"/>
              </a:tabLst>
              <a:defRPr/>
            </a:pP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García, J. &amp; </a:t>
            </a:r>
            <a:r>
              <a:rPr lang="es-ES" b="1" dirty="0" err="1">
                <a:latin typeface="Calibri" panose="020F0502020204030204" pitchFamily="34" charset="0"/>
                <a:cs typeface="Calibri" panose="020F0502020204030204" pitchFamily="34" charset="0"/>
              </a:rPr>
              <a:t>Ormeño</a:t>
            </a:r>
            <a:r>
              <a:rPr lang="es-ES" b="1" dirty="0">
                <a:latin typeface="Calibri" panose="020F0502020204030204" pitchFamily="34" charset="0"/>
                <a:cs typeface="Calibri" panose="020F0502020204030204" pitchFamily="34" charset="0"/>
              </a:rPr>
              <a:t>, R.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 (2015). </a:t>
            </a:r>
            <a:r>
              <a:rPr lang="es-ES" i="1" dirty="0">
                <a:latin typeface="Calibri" panose="020F0502020204030204" pitchFamily="34" charset="0"/>
                <a:cs typeface="Calibri" panose="020F0502020204030204" pitchFamily="34" charset="0"/>
              </a:rPr>
              <a:t>Implementación 	de 	prototipo de 	planta de 	piloto con 	sistema 	de 	</a:t>
            </a:r>
            <a:r>
              <a:rPr lang="es-ES" i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gestión 	basado </a:t>
            </a:r>
            <a:r>
              <a:rPr lang="es-ES" i="1" dirty="0">
                <a:latin typeface="Calibri" panose="020F0502020204030204" pitchFamily="34" charset="0"/>
                <a:cs typeface="Calibri" panose="020F0502020204030204" pitchFamily="34" charset="0"/>
              </a:rPr>
              <a:t>en 	</a:t>
            </a:r>
            <a:r>
              <a:rPr lang="es-ES" i="1" dirty="0" err="1">
                <a:latin typeface="Calibri" panose="020F0502020204030204" pitchFamily="34" charset="0"/>
                <a:cs typeface="Calibri" panose="020F0502020204030204" pitchFamily="34" charset="0"/>
              </a:rPr>
              <a:t>Wonderware</a:t>
            </a:r>
            <a:r>
              <a:rPr lang="es-ES" i="1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s-ES" i="1" dirty="0" err="1"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es-ES" i="1" dirty="0">
                <a:latin typeface="Calibri" panose="020F0502020204030204" pitchFamily="34" charset="0"/>
                <a:cs typeface="Calibri" panose="020F0502020204030204" pitchFamily="34" charset="0"/>
              </a:rPr>
              <a:t> 	</a:t>
            </a:r>
            <a:r>
              <a:rPr lang="es-ES" i="1" dirty="0" err="1">
                <a:latin typeface="Calibri" panose="020F0502020204030204" pitchFamily="34" charset="0"/>
                <a:cs typeface="Calibri" panose="020F0502020204030204" pitchFamily="34" charset="0"/>
              </a:rPr>
              <a:t>Platform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Tesis 	de </a:t>
            </a:r>
            <a:r>
              <a:rPr lang="es-ES" dirty="0" smtClean="0">
                <a:latin typeface="Calibri" panose="020F0502020204030204" pitchFamily="34" charset="0"/>
                <a:cs typeface="Calibri" panose="020F0502020204030204" pitchFamily="34" charset="0"/>
              </a:rPr>
              <a:t>	grado</a:t>
            </a:r>
            <a:r>
              <a:rPr lang="es-ES" dirty="0">
                <a:latin typeface="Calibri" panose="020F0502020204030204" pitchFamily="34" charset="0"/>
                <a:cs typeface="Calibri" panose="020F0502020204030204" pitchFamily="34" charset="0"/>
              </a:rPr>
              <a:t>). 	</a:t>
            </a:r>
            <a:r>
              <a:rPr lang="es-PE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s-PE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</a:t>
            </a:r>
            <a:r>
              <a:rPr lang="es-PE" dirty="0" smtClean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www.repositorioacademico.usmp.edu.pe/handle/usmp</a:t>
            </a:r>
            <a:r>
              <a:rPr lang="es-PE" dirty="0" smtClean="0">
                <a:latin typeface="Calibri" panose="020F0502020204030204" pitchFamily="34" charset="0"/>
                <a:cs typeface="Calibri" panose="020F0502020204030204" pitchFamily="34" charset="0"/>
              </a:rPr>
              <a:t>	/980</a:t>
            </a:r>
            <a:endParaRPr lang="es-PE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16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DE MÁS REFERENCIAS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22</a:t>
            </a:fld>
            <a:endParaRPr lang="es-PE" dirty="0"/>
          </a:p>
        </p:txBody>
      </p:sp>
      <p:pic>
        <p:nvPicPr>
          <p:cNvPr id="7" name="Marcador de contenido 6"/>
          <p:cNvPicPr>
            <a:picLocks noGrp="1"/>
          </p:cNvPicPr>
          <p:nvPr>
            <p:ph idx="1"/>
          </p:nvPr>
        </p:nvPicPr>
        <p:blipFill rotWithShape="1">
          <a:blip r:embed="rId2"/>
          <a:srcRect l="5335" t="21734" r="30467" b="46871"/>
          <a:stretch/>
        </p:blipFill>
        <p:spPr bwMode="auto">
          <a:xfrm>
            <a:off x="611560" y="915566"/>
            <a:ext cx="8370676" cy="22245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Imagen 7"/>
          <p:cNvPicPr/>
          <p:nvPr/>
        </p:nvPicPr>
        <p:blipFill rotWithShape="1">
          <a:blip r:embed="rId3"/>
          <a:srcRect l="9504" t="40752" r="30414" b="38117"/>
          <a:stretch/>
        </p:blipFill>
        <p:spPr bwMode="auto">
          <a:xfrm>
            <a:off x="1259632" y="2571750"/>
            <a:ext cx="7560840" cy="172819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1691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DE MÁS REFERENCIAS</a:t>
            </a:r>
            <a:endParaRPr lang="en-US" sz="3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23</a:t>
            </a:fld>
            <a:endParaRPr lang="es-PE" dirty="0"/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 rotWithShape="1">
          <a:blip r:embed="rId2"/>
          <a:srcRect l="5771" t="22338" r="30245" b="34494"/>
          <a:stretch/>
        </p:blipFill>
        <p:spPr bwMode="auto">
          <a:xfrm>
            <a:off x="683568" y="987574"/>
            <a:ext cx="8181038" cy="308581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66819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DE MÁS REFERENCIAS</a:t>
            </a:r>
            <a:endParaRPr lang="en-US" sz="3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24</a:t>
            </a:fld>
            <a:endParaRPr lang="es-PE" dirty="0"/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 rotWithShape="1">
          <a:blip r:embed="rId2"/>
          <a:srcRect l="4921" t="26565" r="29396" b="34796"/>
          <a:stretch/>
        </p:blipFill>
        <p:spPr bwMode="auto">
          <a:xfrm>
            <a:off x="611560" y="843558"/>
            <a:ext cx="8402098" cy="28265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012168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DE MÁS REFERENCIAS</a:t>
            </a:r>
            <a:endParaRPr lang="en-US" sz="3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25</a:t>
            </a:fld>
            <a:endParaRPr lang="es-PE" dirty="0"/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 rotWithShape="1">
          <a:blip r:embed="rId2"/>
          <a:srcRect l="4922" t="22338" r="29735" b="50795"/>
          <a:stretch/>
        </p:blipFill>
        <p:spPr bwMode="auto">
          <a:xfrm>
            <a:off x="462504" y="1059582"/>
            <a:ext cx="8501876" cy="196537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8434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DE MÁS REFERENCIAS</a:t>
            </a:r>
            <a:endParaRPr lang="en-US" sz="3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26</a:t>
            </a:fld>
            <a:endParaRPr lang="es-PE" dirty="0"/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 rotWithShape="1">
          <a:blip r:embed="rId2"/>
          <a:srcRect l="5091" t="55242" r="29396" b="16080"/>
          <a:stretch/>
        </p:blipFill>
        <p:spPr bwMode="auto">
          <a:xfrm>
            <a:off x="467544" y="987574"/>
            <a:ext cx="8523995" cy="209785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8529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DE MÁS REFERENCIAS</a:t>
            </a:r>
            <a:endParaRPr lang="en-US" sz="3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27</a:t>
            </a:fld>
            <a:endParaRPr lang="es-PE" dirty="0"/>
          </a:p>
        </p:txBody>
      </p:sp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 rotWithShape="1">
          <a:blip r:embed="rId2"/>
          <a:srcRect l="5262" t="39545" r="29566" b="24834"/>
          <a:stretch/>
        </p:blipFill>
        <p:spPr bwMode="auto">
          <a:xfrm>
            <a:off x="472664" y="1131590"/>
            <a:ext cx="8479627" cy="260574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0221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DE MÁS REFERENCIAS</a:t>
            </a:r>
            <a:endParaRPr lang="en-US" sz="3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28</a:t>
            </a:fld>
            <a:endParaRPr lang="es-PE" dirty="0"/>
          </a:p>
        </p:txBody>
      </p:sp>
      <p:pic>
        <p:nvPicPr>
          <p:cNvPr id="7" name="Marcador de contenido 6"/>
          <p:cNvPicPr>
            <a:picLocks noGrp="1"/>
          </p:cNvPicPr>
          <p:nvPr>
            <p:ph idx="1"/>
          </p:nvPr>
        </p:nvPicPr>
        <p:blipFill rotWithShape="1">
          <a:blip r:embed="rId2"/>
          <a:srcRect l="5770" t="34111" r="29056" b="21816"/>
          <a:stretch/>
        </p:blipFill>
        <p:spPr bwMode="auto">
          <a:xfrm>
            <a:off x="611560" y="915566"/>
            <a:ext cx="8228367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40508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DE MÁS REFERENCIAS</a:t>
            </a:r>
            <a:endParaRPr lang="en-US" sz="3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29</a:t>
            </a:fld>
            <a:endParaRPr lang="es-PE" dirty="0"/>
          </a:p>
        </p:txBody>
      </p:sp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 rotWithShape="1">
          <a:blip r:embed="rId2"/>
          <a:srcRect l="4922" t="22037" r="29735" b="41738"/>
          <a:stretch/>
        </p:blipFill>
        <p:spPr bwMode="auto">
          <a:xfrm>
            <a:off x="467544" y="915566"/>
            <a:ext cx="8501876" cy="26499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8193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3</a:t>
            </a:fld>
            <a:endParaRPr lang="es-PE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323528" y="28228"/>
            <a:ext cx="8676456" cy="6949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s-PE" dirty="0"/>
          </a:p>
        </p:txBody>
      </p:sp>
      <p:sp>
        <p:nvSpPr>
          <p:cNvPr id="6" name="CuadroTexto 5"/>
          <p:cNvSpPr txBox="1"/>
          <p:nvPr/>
        </p:nvSpPr>
        <p:spPr>
          <a:xfrm>
            <a:off x="611560" y="83327"/>
            <a:ext cx="79928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CONSIDERACIONES: NORMAS APA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512896" y="843558"/>
            <a:ext cx="806489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 </a:t>
            </a:r>
            <a:r>
              <a:rPr lang="es-ES" b="1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normas APA </a:t>
            </a:r>
            <a:r>
              <a:rPr lang="es-ES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enfocan en definir el uso uniforme de elementos como: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Márgenes y formato del documento.</a:t>
            </a:r>
            <a:endParaRPr lang="es-ES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Puntuación y abreviaciones.</a:t>
            </a:r>
            <a:endParaRPr lang="es-ES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3"/>
              </a:rPr>
              <a:t>Tamaños de letra.</a:t>
            </a:r>
            <a:endParaRPr lang="es-ES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4"/>
              </a:rPr>
              <a:t>Construcción de tablas y figuras.</a:t>
            </a:r>
            <a:endParaRPr lang="es-ES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s-E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Citación y</a:t>
            </a:r>
            <a:r>
              <a:rPr lang="es-ES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 </a:t>
            </a:r>
            <a:r>
              <a:rPr lang="es-ES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5"/>
              </a:rPr>
              <a:t>referencias</a:t>
            </a:r>
            <a:endParaRPr lang="es-ES" b="0" i="0" u="sng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36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DE MÁS REFERENCIAS</a:t>
            </a:r>
            <a:endParaRPr lang="en-US" sz="3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30</a:t>
            </a:fld>
            <a:endParaRPr lang="es-PE" dirty="0"/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 rotWithShape="1">
          <a:blip r:embed="rId2"/>
          <a:srcRect l="5261" t="29583" r="30245" b="42946"/>
          <a:stretch/>
        </p:blipFill>
        <p:spPr bwMode="auto">
          <a:xfrm>
            <a:off x="499592" y="915566"/>
            <a:ext cx="8391411" cy="20095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23914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DE MÁS REFERENCIAS</a:t>
            </a:r>
            <a:endParaRPr lang="en-US" sz="3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31</a:t>
            </a:fld>
            <a:endParaRPr lang="es-PE" dirty="0"/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 rotWithShape="1">
          <a:blip r:embed="rId2"/>
          <a:srcRect l="5261" t="24753" r="29905" b="47474"/>
          <a:stretch/>
        </p:blipFill>
        <p:spPr bwMode="auto">
          <a:xfrm>
            <a:off x="587947" y="915566"/>
            <a:ext cx="8435649" cy="2031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6965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ESTRUCTURA DE MÁS REFERENCIAS</a:t>
            </a:r>
            <a:endParaRPr lang="en-US" sz="32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32</a:t>
            </a:fld>
            <a:endParaRPr lang="es-PE" dirty="0"/>
          </a:p>
        </p:txBody>
      </p:sp>
      <p:pic>
        <p:nvPicPr>
          <p:cNvPr id="6" name="Marcador de contenido 5"/>
          <p:cNvPicPr>
            <a:picLocks noGrp="1"/>
          </p:cNvPicPr>
          <p:nvPr>
            <p:ph idx="1"/>
          </p:nvPr>
        </p:nvPicPr>
        <p:blipFill rotWithShape="1">
          <a:blip r:embed="rId2"/>
          <a:srcRect l="5261" t="58261" r="30075" b="22419"/>
          <a:stretch/>
        </p:blipFill>
        <p:spPr bwMode="auto">
          <a:xfrm>
            <a:off x="599007" y="987574"/>
            <a:ext cx="8413530" cy="141329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2894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VARIANTES DE LA 7MA EDICIÓN 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74212499"/>
              </p:ext>
            </p:extLst>
          </p:nvPr>
        </p:nvGraphicFramePr>
        <p:xfrm>
          <a:off x="607844" y="843558"/>
          <a:ext cx="8374392" cy="404999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69402">
                  <a:extLst>
                    <a:ext uri="{9D8B030D-6E8A-4147-A177-3AD203B41FA5}">
                      <a16:colId xmlns:a16="http://schemas.microsoft.com/office/drawing/2014/main" val="3066962026"/>
                    </a:ext>
                  </a:extLst>
                </a:gridCol>
                <a:gridCol w="4204990">
                  <a:extLst>
                    <a:ext uri="{9D8B030D-6E8A-4147-A177-3AD203B41FA5}">
                      <a16:colId xmlns:a16="http://schemas.microsoft.com/office/drawing/2014/main" val="4199464654"/>
                    </a:ext>
                  </a:extLst>
                </a:gridCol>
              </a:tblGrid>
              <a:tr h="645422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6TA</a:t>
                      </a:r>
                      <a:r>
                        <a:rPr lang="es-ES" baseline="0" dirty="0" smtClean="0"/>
                        <a:t> EDICIÓN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7MA EDICIÓN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89875"/>
                  </a:ext>
                </a:extLst>
              </a:tr>
              <a:tr h="3404568">
                <a:tc>
                  <a:txBody>
                    <a:bodyPr/>
                    <a:lstStyle/>
                    <a:p>
                      <a:r>
                        <a:rPr lang="es-ES" u="sng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Tipo y tamaño de fuente</a:t>
                      </a:r>
                    </a:p>
                    <a:p>
                      <a:r>
                        <a:rPr lang="es-E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Times</a:t>
                      </a:r>
                      <a:r>
                        <a:rPr lang="es-ES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New </a:t>
                      </a:r>
                      <a:r>
                        <a:rPr lang="es-ES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Roman</a:t>
                      </a:r>
                      <a:r>
                        <a:rPr lang="es-ES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12 puntos</a:t>
                      </a:r>
                      <a:endParaRPr lang="en-US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s-E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Calibri 11 pt; Arial 11pt; </a:t>
                      </a:r>
                      <a:r>
                        <a:rPr lang="es-ES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Lucinda</a:t>
                      </a:r>
                      <a:r>
                        <a:rPr lang="es-E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Sans Unicode 10 pt; </a:t>
                      </a:r>
                    </a:p>
                    <a:p>
                      <a:r>
                        <a:rPr lang="es-E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Times New </a:t>
                      </a:r>
                      <a:r>
                        <a:rPr lang="es-ES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Roman</a:t>
                      </a:r>
                      <a:r>
                        <a:rPr lang="es-ES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12 pt;</a:t>
                      </a:r>
                      <a:r>
                        <a:rPr lang="es-ES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Georgia 11 pt; </a:t>
                      </a:r>
                      <a:r>
                        <a:rPr lang="es-ES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Computer</a:t>
                      </a:r>
                      <a:r>
                        <a:rPr lang="es-ES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baseline="0" dirty="0" err="1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modern</a:t>
                      </a:r>
                      <a:r>
                        <a:rPr lang="es-ES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10 pt</a:t>
                      </a:r>
                    </a:p>
                    <a:p>
                      <a:pPr algn="just"/>
                      <a:r>
                        <a:rPr lang="es-ES" sz="16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Use la fuente en todo el papel, incluso en el cabezal de ejecución si es necesario.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734472"/>
                  </a:ext>
                </a:extLst>
              </a:tr>
            </a:tbl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33</a:t>
            </a:fld>
            <a:endParaRPr lang="es-PE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6149381"/>
              </p:ext>
            </p:extLst>
          </p:nvPr>
        </p:nvGraphicFramePr>
        <p:xfrm>
          <a:off x="597112" y="3579861"/>
          <a:ext cx="8395855" cy="1310333"/>
        </p:xfrm>
        <a:graphic>
          <a:graphicData uri="http://schemas.openxmlformats.org/drawingml/2006/table">
            <a:tbl>
              <a:tblPr/>
              <a:tblGrid>
                <a:gridCol w="8395855">
                  <a:extLst>
                    <a:ext uri="{9D8B030D-6E8A-4147-A177-3AD203B41FA5}">
                      <a16:colId xmlns:a16="http://schemas.microsoft.com/office/drawing/2014/main" val="3169861658"/>
                    </a:ext>
                  </a:extLst>
                </a:gridCol>
              </a:tblGrid>
              <a:tr h="131033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u="sng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Márgenes</a:t>
                      </a:r>
                      <a:r>
                        <a:rPr lang="es-ES" u="non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u="non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Al</a:t>
                      </a:r>
                      <a:r>
                        <a:rPr lang="es-ES" u="none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u="non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menos 1 pulgada e igual en todos los </a:t>
                      </a:r>
                      <a:r>
                        <a:rPr lang="es-ES" u="none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</a:t>
                      </a:r>
                      <a:r>
                        <a:rPr lang="es-ES" u="non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1</a:t>
                      </a:r>
                      <a:r>
                        <a:rPr lang="es-ES" u="none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pulgada en todos los lados de la</a:t>
                      </a:r>
                      <a:endParaRPr lang="es-ES" u="none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u="none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lados (podría ser mayor que 1 pulgada)   página</a:t>
                      </a:r>
                      <a:endParaRPr lang="es-ES" u="none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u="none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810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9085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VARIANTES DE LA 7MA EDICIÓN 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4789245"/>
              </p:ext>
            </p:extLst>
          </p:nvPr>
        </p:nvGraphicFramePr>
        <p:xfrm>
          <a:off x="607844" y="843558"/>
          <a:ext cx="8374392" cy="404999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69402">
                  <a:extLst>
                    <a:ext uri="{9D8B030D-6E8A-4147-A177-3AD203B41FA5}">
                      <a16:colId xmlns:a16="http://schemas.microsoft.com/office/drawing/2014/main" val="3066962026"/>
                    </a:ext>
                  </a:extLst>
                </a:gridCol>
                <a:gridCol w="4204990">
                  <a:extLst>
                    <a:ext uri="{9D8B030D-6E8A-4147-A177-3AD203B41FA5}">
                      <a16:colId xmlns:a16="http://schemas.microsoft.com/office/drawing/2014/main" val="4199464654"/>
                    </a:ext>
                  </a:extLst>
                </a:gridCol>
              </a:tblGrid>
              <a:tr h="645422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6TA</a:t>
                      </a:r>
                      <a:r>
                        <a:rPr lang="es-ES" baseline="0" dirty="0" smtClean="0"/>
                        <a:t> EDICIÓN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7MA EDICIÓN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89875"/>
                  </a:ext>
                </a:extLst>
              </a:tr>
              <a:tr h="3404568">
                <a:tc>
                  <a:txBody>
                    <a:bodyPr/>
                    <a:lstStyle/>
                    <a:p>
                      <a:r>
                        <a:rPr lang="es-ES" u="sng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Portada</a:t>
                      </a:r>
                    </a:p>
                    <a:p>
                      <a:r>
                        <a:rPr lang="es-ES" u="non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No tiene excepciones para un trabajo de estudiantes </a:t>
                      </a:r>
                    </a:p>
                    <a:p>
                      <a:endParaRPr lang="es-ES" u="sng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6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s-ES" sz="16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Negrita en el título y una línea adicional de doble espacio antes del nombre del autor.</a:t>
                      </a:r>
                      <a:endParaRPr lang="en-US" sz="1600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734472"/>
                  </a:ext>
                </a:extLst>
              </a:tr>
            </a:tbl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34</a:t>
            </a:fld>
            <a:endParaRPr lang="es-PE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0564752"/>
              </p:ext>
            </p:extLst>
          </p:nvPr>
        </p:nvGraphicFramePr>
        <p:xfrm>
          <a:off x="607844" y="2643758"/>
          <a:ext cx="8395855" cy="2286000"/>
        </p:xfrm>
        <a:graphic>
          <a:graphicData uri="http://schemas.openxmlformats.org/drawingml/2006/table">
            <a:tbl>
              <a:tblPr/>
              <a:tblGrid>
                <a:gridCol w="8395855">
                  <a:extLst>
                    <a:ext uri="{9D8B030D-6E8A-4147-A177-3AD203B41FA5}">
                      <a16:colId xmlns:a16="http://schemas.microsoft.com/office/drawing/2014/main" val="3169861658"/>
                    </a:ext>
                  </a:extLst>
                </a:gridCol>
              </a:tblGrid>
              <a:tr h="219742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u="sng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Longitud del título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u="non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Limitado a 12 palabras                         </a:t>
                      </a:r>
                      <a:r>
                        <a:rPr lang="es-ES" u="none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Recomendado la limitación, pero no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u="none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                         obligatorio a 12 palabras.</a:t>
                      </a:r>
                      <a:endParaRPr lang="es-ES" u="sng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u="sng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Citas secundarias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u="non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 ponía la fecha de la cita primaria.      Incluya la fecha de la fuente primaria, si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u="non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                         se  conoce,</a:t>
                      </a:r>
                      <a:r>
                        <a:rPr lang="es-ES" u="none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en la  cita  de  la  fuente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u="none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                         secundaria.</a:t>
                      </a:r>
                      <a:endParaRPr lang="es-ES" u="none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u="none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810565"/>
                  </a:ext>
                </a:extLst>
              </a:tr>
            </a:tbl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946023"/>
              </p:ext>
            </p:extLst>
          </p:nvPr>
        </p:nvGraphicFramePr>
        <p:xfrm>
          <a:off x="602673" y="3491346"/>
          <a:ext cx="8401026" cy="1438412"/>
        </p:xfrm>
        <a:graphic>
          <a:graphicData uri="http://schemas.openxmlformats.org/drawingml/2006/table">
            <a:tbl>
              <a:tblPr/>
              <a:tblGrid>
                <a:gridCol w="8401026">
                  <a:extLst>
                    <a:ext uri="{9D8B030D-6E8A-4147-A177-3AD203B41FA5}">
                      <a16:colId xmlns:a16="http://schemas.microsoft.com/office/drawing/2014/main" val="1419328586"/>
                    </a:ext>
                  </a:extLst>
                </a:gridCol>
              </a:tblGrid>
              <a:tr h="143841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06733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054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VARIANTES DE LA 7MA EDICIÓN 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5" name="Marcador de contenido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95930666"/>
              </p:ext>
            </p:extLst>
          </p:nvPr>
        </p:nvGraphicFramePr>
        <p:xfrm>
          <a:off x="607844" y="843558"/>
          <a:ext cx="8374392" cy="4049990"/>
        </p:xfrm>
        <a:graphic>
          <a:graphicData uri="http://schemas.openxmlformats.org/drawingml/2006/table">
            <a:tbl>
              <a:tblPr firstRow="1" bandRow="1">
                <a:tableStyleId>{08FB837D-C827-4EFA-A057-4D05807E0F7C}</a:tableStyleId>
              </a:tblPr>
              <a:tblGrid>
                <a:gridCol w="4169402">
                  <a:extLst>
                    <a:ext uri="{9D8B030D-6E8A-4147-A177-3AD203B41FA5}">
                      <a16:colId xmlns:a16="http://schemas.microsoft.com/office/drawing/2014/main" val="3066962026"/>
                    </a:ext>
                  </a:extLst>
                </a:gridCol>
                <a:gridCol w="4204990">
                  <a:extLst>
                    <a:ext uri="{9D8B030D-6E8A-4147-A177-3AD203B41FA5}">
                      <a16:colId xmlns:a16="http://schemas.microsoft.com/office/drawing/2014/main" val="4199464654"/>
                    </a:ext>
                  </a:extLst>
                </a:gridCol>
              </a:tblGrid>
              <a:tr h="645422"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6TA</a:t>
                      </a:r>
                      <a:r>
                        <a:rPr lang="es-ES" baseline="0" dirty="0" smtClean="0"/>
                        <a:t> EDICIÓN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7MA EDICIÓN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489875"/>
                  </a:ext>
                </a:extLst>
              </a:tr>
              <a:tr h="3404568">
                <a:tc>
                  <a:txBody>
                    <a:bodyPr/>
                    <a:lstStyle/>
                    <a:p>
                      <a:r>
                        <a:rPr lang="es-ES" u="sng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Uso de et al.</a:t>
                      </a:r>
                    </a:p>
                    <a:p>
                      <a:r>
                        <a:rPr lang="es-ES" u="non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 usa</a:t>
                      </a:r>
                      <a:r>
                        <a:rPr lang="es-ES" u="none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con la primera cita si había seis o más autores.</a:t>
                      </a:r>
                    </a:p>
                    <a:p>
                      <a:r>
                        <a:rPr lang="es-ES" u="none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Utilizado con la segunda cita de un trabajo con tres a cinco autores.</a:t>
                      </a:r>
                      <a:endParaRPr lang="es-ES" u="none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s-ES" sz="18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r>
                        <a:rPr lang="es-ES" sz="180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Use et al. en todas las citas</a:t>
                      </a:r>
                      <a:r>
                        <a:rPr lang="es-ES" sz="1800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un trabajo con tres o más autores, siempre que no haya ambigüedad con respecto a la fuente.</a:t>
                      </a:r>
                      <a:endParaRPr lang="es-ES" sz="1800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55734472"/>
                  </a:ext>
                </a:extLst>
              </a:tr>
            </a:tbl>
          </a:graphicData>
        </a:graphic>
      </p:graphicFrame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35</a:t>
            </a:fld>
            <a:endParaRPr lang="es-PE" dirty="0"/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7111010"/>
              </p:ext>
            </p:extLst>
          </p:nvPr>
        </p:nvGraphicFramePr>
        <p:xfrm>
          <a:off x="607845" y="3080827"/>
          <a:ext cx="8374392" cy="1809367"/>
        </p:xfrm>
        <a:graphic>
          <a:graphicData uri="http://schemas.openxmlformats.org/drawingml/2006/table">
            <a:tbl>
              <a:tblPr/>
              <a:tblGrid>
                <a:gridCol w="8374392">
                  <a:extLst>
                    <a:ext uri="{9D8B030D-6E8A-4147-A177-3AD203B41FA5}">
                      <a16:colId xmlns:a16="http://schemas.microsoft.com/office/drawing/2014/main" val="3169861658"/>
                    </a:ext>
                  </a:extLst>
                </a:gridCol>
              </a:tblGrid>
              <a:tr h="180936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u="sng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u="sng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Ciudad de la editorial</a:t>
                      </a:r>
                      <a:r>
                        <a:rPr lang="es-ES" u="sng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de un libro</a:t>
                      </a:r>
                      <a:endParaRPr lang="es-ES" u="none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u="none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u="none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Se incluía.                                            </a:t>
                      </a:r>
                      <a:r>
                        <a:rPr lang="es-ES" u="none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Ciudad o país de la editorial es omitida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u="none" baseline="0" dirty="0" smtClean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                                                          de la referencia.</a:t>
                      </a:r>
                      <a:endParaRPr lang="es-ES" u="none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ES" u="none" dirty="0" smtClean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>
                    <a:lnL w="12700" cmpd="sng">
                      <a:solidFill>
                        <a:schemeClr val="accent6"/>
                      </a:solidFill>
                      <a:prstDash val="solid"/>
                    </a:lnL>
                    <a:lnR w="12700" cmpd="sng">
                      <a:solidFill>
                        <a:schemeClr val="accent6"/>
                      </a:solidFill>
                      <a:prstDash val="solid"/>
                    </a:lnR>
                    <a:lnT w="12700" cmpd="sng">
                      <a:solidFill>
                        <a:schemeClr val="accent6"/>
                      </a:solidFill>
                      <a:prstDash val="solid"/>
                    </a:lnT>
                    <a:lnB w="12700" cmpd="sng">
                      <a:solidFill>
                        <a:schemeClr val="accent6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158105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5789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INFORMACIÓN </a:t>
            </a:r>
            <a:endParaRPr lang="es-PE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734386"/>
            <a:ext cx="8640960" cy="406961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s-PE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s-P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Expositora: Lic. Sandra Núñez Huamán</a:t>
            </a:r>
          </a:p>
          <a:p>
            <a:pPr marL="0" indent="0" algn="ctr">
              <a:buNone/>
            </a:pPr>
            <a:r>
              <a:rPr lang="es-PE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snunez@unfv.edu.pe</a:t>
            </a:r>
            <a:endParaRPr lang="es-PE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s-PE" sz="2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s-PE" sz="26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Bibliotecóloga de la Facultad de Oceanografía, Pesquería, Ciencias Alimentarias y Acuicultura (FOPCA)</a:t>
            </a:r>
          </a:p>
          <a:p>
            <a:pPr marL="0" indent="0" algn="ctr">
              <a:buNone/>
            </a:pPr>
            <a:endParaRPr lang="es-PE" sz="26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s-PE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endParaRPr lang="es-PE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es-PE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36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746496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es-PE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s-PE" sz="4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s-PE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MUCHAS GRACIAS</a:t>
            </a:r>
            <a:endParaRPr lang="es-PE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37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644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MÁRGENES Y FORMATO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4</a:t>
            </a:fld>
            <a:endParaRPr lang="es-PE" dirty="0"/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 rotWithShape="1">
          <a:blip r:embed="rId2"/>
          <a:srcRect l="37338" t="42867" r="34148" b="4608"/>
          <a:stretch/>
        </p:blipFill>
        <p:spPr bwMode="auto">
          <a:xfrm>
            <a:off x="4771348" y="880808"/>
            <a:ext cx="3709999" cy="3842309"/>
          </a:xfrm>
          <a:prstGeom prst="rect">
            <a:avLst/>
          </a:prstGeom>
          <a:ln w="28575">
            <a:solidFill>
              <a:schemeClr val="accent6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81" t="18144" r="28451" b="9273"/>
          <a:stretch/>
        </p:blipFill>
        <p:spPr bwMode="auto">
          <a:xfrm>
            <a:off x="1115616" y="1210693"/>
            <a:ext cx="3024336" cy="316835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61294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ABREVIATURAS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5</a:t>
            </a:fld>
            <a:endParaRPr lang="es-PE" dirty="0"/>
          </a:p>
        </p:txBody>
      </p:sp>
      <p:pic>
        <p:nvPicPr>
          <p:cNvPr id="7" name="Marcador de contenido 6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981"/>
          <a:stretch/>
        </p:blipFill>
        <p:spPr>
          <a:xfrm>
            <a:off x="3221596" y="760482"/>
            <a:ext cx="3168352" cy="4129713"/>
          </a:xfrm>
          <a:ln w="38100">
            <a:solidFill>
              <a:schemeClr val="accent6"/>
            </a:solidFill>
          </a:ln>
        </p:spPr>
      </p:pic>
    </p:spTree>
    <p:extLst>
      <p:ext uri="{BB962C8B-B14F-4D97-AF65-F5344CB8AC3E}">
        <p14:creationId xmlns:p14="http://schemas.microsoft.com/office/powerpoint/2010/main" val="494353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CITA DE CITA O CITA SECUNDARIA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734386"/>
            <a:ext cx="8352928" cy="4069612"/>
          </a:xfrm>
        </p:spPr>
        <p:txBody>
          <a:bodyPr>
            <a:normAutofit/>
          </a:bodyPr>
          <a:lstStyle/>
          <a:p>
            <a:pPr algn="just"/>
            <a:r>
              <a:rPr lang="es-E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Sólo utilizar fuentes secundarias cuando el trabajo original está agotado, no está disponible o sólo está disponible en un idioma extranjero. </a:t>
            </a:r>
          </a:p>
          <a:p>
            <a:pPr marL="0" indent="0" algn="just">
              <a:buNone/>
            </a:pPr>
            <a:endParaRPr lang="es-ES" sz="24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just">
              <a:buNone/>
            </a:pPr>
            <a:r>
              <a:rPr lang="es-E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CITA ENTRE PARÉNTESIS</a:t>
            </a:r>
          </a:p>
          <a:p>
            <a:pPr marL="0" indent="0" algn="just">
              <a:buNone/>
            </a:pP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(Ayala, </a:t>
            </a:r>
            <a:r>
              <a:rPr lang="es-E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1983</a:t>
            </a: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como se citó en Sánchez, 2009</a:t>
            </a:r>
            <a:r>
              <a:rPr lang="es-ES" sz="2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0" indent="0" algn="just">
              <a:buNone/>
            </a:pPr>
            <a:r>
              <a:rPr lang="es-ES" sz="2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CITA NARRATIVA</a:t>
            </a:r>
          </a:p>
          <a:p>
            <a:pPr marL="0" indent="0" algn="just">
              <a:buNone/>
            </a:pP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Ayala (1983, como se citó en Sánchez, 2009) afirma </a:t>
            </a:r>
            <a:r>
              <a:rPr lang="es-E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que </a:t>
            </a:r>
            <a:r>
              <a:rPr lang="es-E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“no </a:t>
            </a:r>
            <a:r>
              <a:rPr lang="es-E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todas las estrellas que brillan hoy </a:t>
            </a:r>
            <a:r>
              <a:rPr lang="es-ES"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brillarán </a:t>
            </a:r>
            <a:r>
              <a:rPr lang="es-ES" sz="240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mañana”. </a:t>
            </a:r>
            <a:endParaRPr lang="en-US" sz="2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6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39905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NOTAS DE CONTENIDO AL PIE DE PÁGINA</a:t>
            </a:r>
            <a:endParaRPr lang="en-US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67544" y="734386"/>
            <a:ext cx="8064896" cy="4069612"/>
          </a:xfrm>
        </p:spPr>
        <p:txBody>
          <a:bodyPr>
            <a:normAutofit/>
          </a:bodyPr>
          <a:lstStyle/>
          <a:p>
            <a:pPr algn="just"/>
            <a:r>
              <a:rPr lang="es-E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COMPLEMENTAR O AMPLIFICAR.</a:t>
            </a:r>
          </a:p>
          <a:p>
            <a:pPr algn="just"/>
            <a:r>
              <a:rPr lang="es-E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 USAR PARA INCLUIR EXPLICACIONES COMPLEJAS.</a:t>
            </a:r>
          </a:p>
          <a:p>
            <a:pPr algn="just"/>
            <a:r>
              <a:rPr lang="es-E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AGREGAR SI SE FORTALECE LA DISCUSIÓN.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r>
              <a:rPr lang="es-E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 UBICA EN LA PARTE INFERIOR DE LA PÁGINA DEL TEXTO EN LA QUE APARECE LA NOTA.</a:t>
            </a:r>
          </a:p>
          <a:p>
            <a:pPr algn="just"/>
            <a:r>
              <a:rPr lang="es-ES" sz="2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TAMAÑO DE FUENTE MÁS PEQUEÑA.</a:t>
            </a:r>
            <a:endParaRPr lang="en-US" sz="2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7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154439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2" descr="Resultado de imagen para logo unfv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23478"/>
            <a:ext cx="1036816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1266632" y="44820"/>
            <a:ext cx="7956376" cy="20882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3200" b="1" dirty="0">
                <a:ln w="1905">
                  <a:solidFill>
                    <a:sysClr val="windowText" lastClr="000000"/>
                  </a:solidFill>
                </a:ln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endParaRPr lang="es-PE" sz="3200" dirty="0"/>
          </a:p>
        </p:txBody>
      </p:sp>
      <p:sp>
        <p:nvSpPr>
          <p:cNvPr id="7" name="4 Subtítulo"/>
          <p:cNvSpPr>
            <a:spLocks noGrp="1"/>
          </p:cNvSpPr>
          <p:nvPr>
            <p:ph type="subTitle" idx="1"/>
          </p:nvPr>
        </p:nvSpPr>
        <p:spPr>
          <a:xfrm>
            <a:off x="1547664" y="1486390"/>
            <a:ext cx="7596336" cy="2232248"/>
          </a:xfrm>
        </p:spPr>
        <p:txBody>
          <a:bodyPr>
            <a:noAutofit/>
          </a:bodyPr>
          <a:lstStyle/>
          <a:p>
            <a:pPr indent="23495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REFERENCIAS</a:t>
            </a:r>
          </a:p>
          <a:p>
            <a:pPr indent="234950" eaLnBrk="0" fontAlgn="base" hangingPunct="0">
              <a:lnSpc>
                <a:spcPct val="140000"/>
              </a:lnSpc>
              <a:spcBef>
                <a:spcPct val="0"/>
              </a:spcBef>
              <a:spcAft>
                <a:spcPct val="0"/>
              </a:spcAft>
            </a:pPr>
            <a:r>
              <a:rPr lang="es-ES" sz="4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BIBLIOGRÁFICAS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14935" y="3395473"/>
            <a:ext cx="21087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PE" sz="2800" b="1" dirty="0">
                <a:latin typeface="Berlin Sans FB Demi" panose="020E0802020502020306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r>
              <a:rPr lang="es-ES" altLang="es-PE" sz="2800" b="1" dirty="0" smtClean="0">
                <a:latin typeface="Berlin Sans FB Demi" panose="020E0802020502020306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</a:t>
            </a:r>
            <a:r>
              <a:rPr lang="es-ES" altLang="es-PE" sz="1000" b="1" dirty="0" smtClean="0">
                <a:latin typeface="Berlin Sans FB Demi" panose="020E0802020502020306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BC</a:t>
            </a:r>
            <a:r>
              <a:rPr lang="es-ES" altLang="es-PE" sz="800" b="1" dirty="0">
                <a:latin typeface="Berlin Sans FB Demi" panose="020E0802020502020306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		</a:t>
            </a:r>
            <a:r>
              <a:rPr lang="es-ES" altLang="es-PE" sz="800" b="1" dirty="0" smtClean="0">
                <a:latin typeface="Berlin Sans FB Demi" panose="020E0802020502020306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</a:t>
            </a:r>
            <a:endParaRPr lang="es-PE" altLang="es-PE" sz="800" dirty="0"/>
          </a:p>
          <a:p>
            <a:pPr lvl="0" indent="2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PE" sz="800" b="1" dirty="0">
                <a:latin typeface="Candara" panose="020E0502030303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Biblioteca Central</a:t>
            </a:r>
            <a:endParaRPr lang="es-PE" sz="800" dirty="0"/>
          </a:p>
        </p:txBody>
      </p:sp>
      <p:sp>
        <p:nvSpPr>
          <p:cNvPr id="10" name="Rectángulo 9"/>
          <p:cNvSpPr/>
          <p:nvPr/>
        </p:nvSpPr>
        <p:spPr>
          <a:xfrm>
            <a:off x="0" y="4362935"/>
            <a:ext cx="20457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349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altLang="es-PE" sz="800" b="1" dirty="0" smtClean="0">
                <a:latin typeface="Berlin Sans FB Demi" panose="020E0802020502020306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             </a:t>
            </a:r>
            <a:r>
              <a:rPr lang="es-ES" altLang="es-PE" sz="1000" b="1" dirty="0" smtClean="0">
                <a:latin typeface="Berlin Sans FB Demi" panose="020E0802020502020306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OGB</a:t>
            </a:r>
            <a:r>
              <a:rPr lang="es-ES" altLang="es-PE" sz="800" b="1" dirty="0">
                <a:latin typeface="Candara" panose="020E0502030303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		                                                        </a:t>
            </a:r>
            <a:r>
              <a:rPr lang="es-ES" altLang="es-PE" sz="800" b="1" dirty="0" smtClean="0">
                <a:latin typeface="Candara" panose="020E0502030303020204" pitchFamily="34" charset="0"/>
                <a:ea typeface="Times New Roman" panose="02020603050405020304" pitchFamily="18" charset="0"/>
                <a:cs typeface="Tahoma" panose="020B0604030504040204" pitchFamily="34" charset="0"/>
              </a:rPr>
              <a:t>Oficina Gestión de Bibliotecas</a:t>
            </a:r>
            <a:endParaRPr lang="es-ES" altLang="es-PE" sz="8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37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3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ELEMENTOS DE UNA REFERENCIA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6DAE2A-5674-49F5-AD1C-6F1A82922049}" type="slidenum">
              <a:rPr lang="es-PE" smtClean="0"/>
              <a:pPr/>
              <a:t>9</a:t>
            </a:fld>
            <a:endParaRPr lang="es-PE" dirty="0"/>
          </a:p>
        </p:txBody>
      </p:sp>
      <p:pic>
        <p:nvPicPr>
          <p:cNvPr id="5" name="Marcador de contenido 4"/>
          <p:cNvPicPr>
            <a:picLocks noGrp="1"/>
          </p:cNvPicPr>
          <p:nvPr>
            <p:ph idx="1"/>
          </p:nvPr>
        </p:nvPicPr>
        <p:blipFill rotWithShape="1">
          <a:blip r:embed="rId2"/>
          <a:srcRect l="4752" t="21434" r="27699" b="16985"/>
          <a:stretch/>
        </p:blipFill>
        <p:spPr bwMode="auto">
          <a:xfrm>
            <a:off x="755576" y="760488"/>
            <a:ext cx="7938235" cy="406876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058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15020</TotalTime>
  <Words>1074</Words>
  <Application>Microsoft Office PowerPoint</Application>
  <PresentationFormat>Presentación en pantalla (16:9)</PresentationFormat>
  <Paragraphs>218</Paragraphs>
  <Slides>37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37</vt:i4>
      </vt:variant>
    </vt:vector>
  </HeadingPairs>
  <TitlesOfParts>
    <vt:vector size="45" baseType="lpstr">
      <vt:lpstr>Arial</vt:lpstr>
      <vt:lpstr>Berlin Sans FB Demi</vt:lpstr>
      <vt:lpstr>Calibri</vt:lpstr>
      <vt:lpstr>Candara</vt:lpstr>
      <vt:lpstr>Tahoma</vt:lpstr>
      <vt:lpstr>Times New Roman</vt:lpstr>
      <vt:lpstr>Wingdings</vt:lpstr>
      <vt:lpstr>Tema de Office</vt:lpstr>
      <vt:lpstr>Presentación de PowerPoint</vt:lpstr>
      <vt:lpstr>ANTECEDENTES: NORMAS APA</vt:lpstr>
      <vt:lpstr>Presentación de PowerPoint</vt:lpstr>
      <vt:lpstr>MÁRGENES Y FORMATO</vt:lpstr>
      <vt:lpstr>ABREVIATURAS</vt:lpstr>
      <vt:lpstr>CITA DE CITA O CITA SECUNDARIA</vt:lpstr>
      <vt:lpstr>NOTAS DE CONTENIDO AL PIE DE PÁGINA</vt:lpstr>
      <vt:lpstr>Presentación de PowerPoint</vt:lpstr>
      <vt:lpstr>ELEMENTOS DE UNA REFERENCIA</vt:lpstr>
      <vt:lpstr>ELEMENTOS DE UNA REFERENCIA</vt:lpstr>
      <vt:lpstr>NÚMERO DE AUTORES EN LAS REFERENCIAS</vt:lpstr>
      <vt:lpstr>EJEMPLO DE REFERENCIAS</vt:lpstr>
      <vt:lpstr>ESTRUCTURA DE LAS REFERENCIAS</vt:lpstr>
      <vt:lpstr>ESTRUCTURA DE LAS REFERENCIAS</vt:lpstr>
      <vt:lpstr>ESTRUCTURA DE LAS REFERENCIAS</vt:lpstr>
      <vt:lpstr>ESTRUCTURA DE LAS REFERENCIAS</vt:lpstr>
      <vt:lpstr>ESTRUCTURA DE LAS REFERENCIAS</vt:lpstr>
      <vt:lpstr>ESTRUCTURA DE LAS REFERENCIAS</vt:lpstr>
      <vt:lpstr>ESTRUCTURA DE LAS REFERENCIAS</vt:lpstr>
      <vt:lpstr>ESTRUCTURA DE LAS REFERENCIAS</vt:lpstr>
      <vt:lpstr>ESTRUCTURA DE LAS REFERENCIAS</vt:lpstr>
      <vt:lpstr>ESTRUCTURA DE MÁS REFERENCIAS</vt:lpstr>
      <vt:lpstr>ESTRUCTURA DE MÁS REFERENCIAS</vt:lpstr>
      <vt:lpstr>ESTRUCTURA DE MÁS REFERENCIAS</vt:lpstr>
      <vt:lpstr>ESTRUCTURA DE MÁS REFERENCIAS</vt:lpstr>
      <vt:lpstr>ESTRUCTURA DE MÁS REFERENCIAS</vt:lpstr>
      <vt:lpstr>ESTRUCTURA DE MÁS REFERENCIAS</vt:lpstr>
      <vt:lpstr>ESTRUCTURA DE MÁS REFERENCIAS</vt:lpstr>
      <vt:lpstr>ESTRUCTURA DE MÁS REFERENCIAS</vt:lpstr>
      <vt:lpstr>ESTRUCTURA DE MÁS REFERENCIAS</vt:lpstr>
      <vt:lpstr>ESTRUCTURA DE MÁS REFERENCIAS</vt:lpstr>
      <vt:lpstr>ESTRUCTURA DE MÁS REFERENCIAS</vt:lpstr>
      <vt:lpstr>VARIANTES DE LA 7MA EDICIÓN </vt:lpstr>
      <vt:lpstr>VARIANTES DE LA 7MA EDICIÓN </vt:lpstr>
      <vt:lpstr>VARIANTES DE LA 7MA EDICIÓN </vt:lpstr>
      <vt:lpstr>INFORMACIÓN 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SANDRA</cp:lastModifiedBy>
  <cp:revision>621</cp:revision>
  <cp:lastPrinted>2018-03-22T14:03:08Z</cp:lastPrinted>
  <dcterms:created xsi:type="dcterms:W3CDTF">2017-08-12T17:18:13Z</dcterms:created>
  <dcterms:modified xsi:type="dcterms:W3CDTF">2022-06-26T19:47:25Z</dcterms:modified>
</cp:coreProperties>
</file>