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73" d="100"/>
          <a:sy n="73" d="100"/>
        </p:scale>
        <p:origin x="1116" y="78"/>
      </p:cViewPr>
      <p:guideLst>
        <p:guide orient="horz" pos="2160"/>
        <p:guide pos="3840"/>
      </p:guideLst>
    </p:cSldViewPr>
  </p:slideViewPr>
  <p:notesTextViewPr>
    <p:cViewPr>
      <p:scale>
        <a:sx n="1" d="1"/>
        <a:sy n="1" d="1"/>
      </p:scale>
      <p:origin x="0" y="0"/>
    </p:cViewPr>
  </p:notesTextViewPr>
  <p:sorterViewPr>
    <p:cViewPr>
      <p:scale>
        <a:sx n="100" d="100"/>
        <a:sy n="100" d="100"/>
      </p:scale>
      <p:origin x="0" y="25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78AFD-01E0-4864-991F-5446BAD55AB6}" type="datetimeFigureOut">
              <a:rPr lang="es-PE" smtClean="0"/>
              <a:t>20/07/2022</a:t>
            </a:fld>
            <a:endParaRPr lang="es-P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44F39-E43A-4DD3-8E75-A85814A7D179}" type="slidenum">
              <a:rPr lang="es-PE" smtClean="0"/>
              <a:t>‹Nº›</a:t>
            </a:fld>
            <a:endParaRPr lang="es-PE"/>
          </a:p>
        </p:txBody>
      </p:sp>
    </p:spTree>
    <p:extLst>
      <p:ext uri="{BB962C8B-B14F-4D97-AF65-F5344CB8AC3E}">
        <p14:creationId xmlns:p14="http://schemas.microsoft.com/office/powerpoint/2010/main" val="321761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2D01B-754D-4E4A-9CCE-A078F55FEF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2E89183C-35EC-47EF-A288-FA08B2DDC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33B2C2E-63DF-49C5-A8C0-963EBF2623E3}"/>
              </a:ext>
            </a:extLst>
          </p:cNvPr>
          <p:cNvSpPr>
            <a:spLocks noGrp="1"/>
          </p:cNvSpPr>
          <p:nvPr>
            <p:ph type="dt" sz="half" idx="10"/>
          </p:nvPr>
        </p:nvSpPr>
        <p:spPr/>
        <p:txBody>
          <a:bodyPr/>
          <a:lstStyle/>
          <a:p>
            <a:fld id="{A2505A2D-3315-4F02-AFCC-E847DCBF8B0F}" type="datetime1">
              <a:rPr lang="es-PE" smtClean="0"/>
              <a:t>20/07/2022</a:t>
            </a:fld>
            <a:endParaRPr lang="es-PE"/>
          </a:p>
        </p:txBody>
      </p:sp>
      <p:sp>
        <p:nvSpPr>
          <p:cNvPr id="5" name="Marcador de pie de página 4">
            <a:extLst>
              <a:ext uri="{FF2B5EF4-FFF2-40B4-BE49-F238E27FC236}">
                <a16:creationId xmlns:a16="http://schemas.microsoft.com/office/drawing/2014/main" id="{1A56EABE-5B48-48D6-8975-B1E8A4901A5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568555-461E-43E3-9C45-4C0F241B4ADD}"/>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273447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74530-3FB6-472D-8077-8D1D82FA6A4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A813030-CD8A-4518-9488-6D9B9BE56E2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A44771F-DF2E-4E43-84EB-E3BBFA074D34}"/>
              </a:ext>
            </a:extLst>
          </p:cNvPr>
          <p:cNvSpPr>
            <a:spLocks noGrp="1"/>
          </p:cNvSpPr>
          <p:nvPr>
            <p:ph type="dt" sz="half" idx="10"/>
          </p:nvPr>
        </p:nvSpPr>
        <p:spPr/>
        <p:txBody>
          <a:bodyPr/>
          <a:lstStyle/>
          <a:p>
            <a:fld id="{4DCB7726-A39D-4E57-98C8-5EDDCE4F1B1E}" type="datetime1">
              <a:rPr lang="es-PE" smtClean="0"/>
              <a:t>20/07/2022</a:t>
            </a:fld>
            <a:endParaRPr lang="es-PE"/>
          </a:p>
        </p:txBody>
      </p:sp>
      <p:sp>
        <p:nvSpPr>
          <p:cNvPr id="5" name="Marcador de pie de página 4">
            <a:extLst>
              <a:ext uri="{FF2B5EF4-FFF2-40B4-BE49-F238E27FC236}">
                <a16:creationId xmlns:a16="http://schemas.microsoft.com/office/drawing/2014/main" id="{C7AAAA6F-FEDA-468B-957C-9E71257A4F9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CFC3498-F255-4FE4-86FF-45B3DED61CDC}"/>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248804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6E3B5C-7797-45A7-991A-12A96B8083C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425DD6B-8F2D-4379-9EA0-D860E5371FE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98F1B5C-CA26-43F7-8D44-802AAA91A69C}"/>
              </a:ext>
            </a:extLst>
          </p:cNvPr>
          <p:cNvSpPr>
            <a:spLocks noGrp="1"/>
          </p:cNvSpPr>
          <p:nvPr>
            <p:ph type="dt" sz="half" idx="10"/>
          </p:nvPr>
        </p:nvSpPr>
        <p:spPr/>
        <p:txBody>
          <a:bodyPr/>
          <a:lstStyle/>
          <a:p>
            <a:fld id="{8F1F3507-39BD-4243-B032-9EB0B378563E}" type="datetime1">
              <a:rPr lang="es-PE" smtClean="0"/>
              <a:t>20/07/2022</a:t>
            </a:fld>
            <a:endParaRPr lang="es-PE"/>
          </a:p>
        </p:txBody>
      </p:sp>
      <p:sp>
        <p:nvSpPr>
          <p:cNvPr id="5" name="Marcador de pie de página 4">
            <a:extLst>
              <a:ext uri="{FF2B5EF4-FFF2-40B4-BE49-F238E27FC236}">
                <a16:creationId xmlns:a16="http://schemas.microsoft.com/office/drawing/2014/main" id="{A255442B-A925-467E-B1D2-B735846C8F5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BC0EE1F-BA9F-4F41-91FF-80BE1918DA5D}"/>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163928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A945F-48CF-4E55-8910-DE54902823A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DC897DB-3E4B-4BB9-A10C-BA5614686CE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6379D8B-7180-45E1-98EA-26807EDD1B67}"/>
              </a:ext>
            </a:extLst>
          </p:cNvPr>
          <p:cNvSpPr>
            <a:spLocks noGrp="1"/>
          </p:cNvSpPr>
          <p:nvPr>
            <p:ph type="dt" sz="half" idx="10"/>
          </p:nvPr>
        </p:nvSpPr>
        <p:spPr/>
        <p:txBody>
          <a:bodyPr/>
          <a:lstStyle/>
          <a:p>
            <a:fld id="{66F03555-72B7-479B-BF66-0B3534F23324}" type="datetime1">
              <a:rPr lang="es-PE" smtClean="0"/>
              <a:t>20/07/2022</a:t>
            </a:fld>
            <a:endParaRPr lang="es-PE"/>
          </a:p>
        </p:txBody>
      </p:sp>
      <p:sp>
        <p:nvSpPr>
          <p:cNvPr id="5" name="Marcador de pie de página 4">
            <a:extLst>
              <a:ext uri="{FF2B5EF4-FFF2-40B4-BE49-F238E27FC236}">
                <a16:creationId xmlns:a16="http://schemas.microsoft.com/office/drawing/2014/main" id="{99387131-676B-4F5E-AEEF-0AAEFCC185A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291C2D-3FC7-4D68-8518-59E6726C1EEC}"/>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277226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B23B9-FA85-4D50-82DE-874EAFB71A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DB6325C-3FC1-40FA-AC1D-8AEB97C715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484941D-6A2D-4F54-9853-3DFEF12DBD82}"/>
              </a:ext>
            </a:extLst>
          </p:cNvPr>
          <p:cNvSpPr>
            <a:spLocks noGrp="1"/>
          </p:cNvSpPr>
          <p:nvPr>
            <p:ph type="dt" sz="half" idx="10"/>
          </p:nvPr>
        </p:nvSpPr>
        <p:spPr/>
        <p:txBody>
          <a:bodyPr/>
          <a:lstStyle/>
          <a:p>
            <a:fld id="{D80C4D73-59E0-4D13-AFD6-4F8E3539274F}" type="datetime1">
              <a:rPr lang="es-PE" smtClean="0"/>
              <a:t>20/07/2022</a:t>
            </a:fld>
            <a:endParaRPr lang="es-PE"/>
          </a:p>
        </p:txBody>
      </p:sp>
      <p:sp>
        <p:nvSpPr>
          <p:cNvPr id="5" name="Marcador de pie de página 4">
            <a:extLst>
              <a:ext uri="{FF2B5EF4-FFF2-40B4-BE49-F238E27FC236}">
                <a16:creationId xmlns:a16="http://schemas.microsoft.com/office/drawing/2014/main" id="{E9F103B3-BF3A-4591-85B0-4393CF8C950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E37DBB8-8906-4723-B999-474878BFF009}"/>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41282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055A24-9871-42EE-A59A-90FA94BB593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C161235-178F-48F4-A58E-8E6E50DB8E9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8E52EFBB-DE68-41EC-BFB8-176E49F8CDA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4D462F4-6FEE-4247-958A-94BE526BC057}"/>
              </a:ext>
            </a:extLst>
          </p:cNvPr>
          <p:cNvSpPr>
            <a:spLocks noGrp="1"/>
          </p:cNvSpPr>
          <p:nvPr>
            <p:ph type="dt" sz="half" idx="10"/>
          </p:nvPr>
        </p:nvSpPr>
        <p:spPr/>
        <p:txBody>
          <a:bodyPr/>
          <a:lstStyle/>
          <a:p>
            <a:fld id="{CD0A7F88-B7AC-4B85-8CBC-AD42A0D930CB}" type="datetime1">
              <a:rPr lang="es-PE" smtClean="0"/>
              <a:t>20/07/2022</a:t>
            </a:fld>
            <a:endParaRPr lang="es-PE"/>
          </a:p>
        </p:txBody>
      </p:sp>
      <p:sp>
        <p:nvSpPr>
          <p:cNvPr id="6" name="Marcador de pie de página 5">
            <a:extLst>
              <a:ext uri="{FF2B5EF4-FFF2-40B4-BE49-F238E27FC236}">
                <a16:creationId xmlns:a16="http://schemas.microsoft.com/office/drawing/2014/main" id="{32A4FADE-E763-4D20-9E9C-691124C86B4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64A0694-3522-42DC-AF7F-51F1E3A23525}"/>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20578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EE397-3D82-4267-AE37-E62754CD00E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FFE9076-5A95-4373-BCFD-12F6BB72B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B1F6A50-BF31-4F6F-AA0C-F7CB3F3D2A7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5C2F062-08EE-438B-89F9-282F07CED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C3D8ABE-B10A-44D9-B778-7AEE7A38B71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2806FF6-D7BF-478F-A8E8-65075DBF80A3}"/>
              </a:ext>
            </a:extLst>
          </p:cNvPr>
          <p:cNvSpPr>
            <a:spLocks noGrp="1"/>
          </p:cNvSpPr>
          <p:nvPr>
            <p:ph type="dt" sz="half" idx="10"/>
          </p:nvPr>
        </p:nvSpPr>
        <p:spPr/>
        <p:txBody>
          <a:bodyPr/>
          <a:lstStyle/>
          <a:p>
            <a:fld id="{75030A30-58A8-4D19-98CA-F285E9E66AD9}" type="datetime1">
              <a:rPr lang="es-PE" smtClean="0"/>
              <a:t>20/07/2022</a:t>
            </a:fld>
            <a:endParaRPr lang="es-PE"/>
          </a:p>
        </p:txBody>
      </p:sp>
      <p:sp>
        <p:nvSpPr>
          <p:cNvPr id="8" name="Marcador de pie de página 7">
            <a:extLst>
              <a:ext uri="{FF2B5EF4-FFF2-40B4-BE49-F238E27FC236}">
                <a16:creationId xmlns:a16="http://schemas.microsoft.com/office/drawing/2014/main" id="{7FC30CEB-2553-4F7B-AB42-6749CC6A70F5}"/>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5484591-017E-465B-BABC-EB52ACF18990}"/>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30393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63F76-423A-4DB4-94C4-ABD00B3C810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4B609F8-4A88-405F-A50A-24E197554208}"/>
              </a:ext>
            </a:extLst>
          </p:cNvPr>
          <p:cNvSpPr>
            <a:spLocks noGrp="1"/>
          </p:cNvSpPr>
          <p:nvPr>
            <p:ph type="dt" sz="half" idx="10"/>
          </p:nvPr>
        </p:nvSpPr>
        <p:spPr/>
        <p:txBody>
          <a:bodyPr/>
          <a:lstStyle/>
          <a:p>
            <a:fld id="{915E404C-5CBB-4F35-9A02-CA73BDA62F42}" type="datetime1">
              <a:rPr lang="es-PE" smtClean="0"/>
              <a:t>20/07/2022</a:t>
            </a:fld>
            <a:endParaRPr lang="es-PE"/>
          </a:p>
        </p:txBody>
      </p:sp>
      <p:sp>
        <p:nvSpPr>
          <p:cNvPr id="4" name="Marcador de pie de página 3">
            <a:extLst>
              <a:ext uri="{FF2B5EF4-FFF2-40B4-BE49-F238E27FC236}">
                <a16:creationId xmlns:a16="http://schemas.microsoft.com/office/drawing/2014/main" id="{59A548B9-307A-4609-84A2-C68F180CDFF2}"/>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54B42172-8241-476F-ABDA-89C013185E63}"/>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289982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97C8ED-A29E-4233-AD68-4DDCB79F0434}"/>
              </a:ext>
            </a:extLst>
          </p:cNvPr>
          <p:cNvSpPr>
            <a:spLocks noGrp="1"/>
          </p:cNvSpPr>
          <p:nvPr>
            <p:ph type="dt" sz="half" idx="10"/>
          </p:nvPr>
        </p:nvSpPr>
        <p:spPr/>
        <p:txBody>
          <a:bodyPr/>
          <a:lstStyle/>
          <a:p>
            <a:fld id="{7BFBEF64-79FB-45F7-9A03-8935051CC1DF}" type="datetime1">
              <a:rPr lang="es-PE" smtClean="0"/>
              <a:t>20/07/2022</a:t>
            </a:fld>
            <a:endParaRPr lang="es-PE"/>
          </a:p>
        </p:txBody>
      </p:sp>
      <p:sp>
        <p:nvSpPr>
          <p:cNvPr id="3" name="Marcador de pie de página 2">
            <a:extLst>
              <a:ext uri="{FF2B5EF4-FFF2-40B4-BE49-F238E27FC236}">
                <a16:creationId xmlns:a16="http://schemas.microsoft.com/office/drawing/2014/main" id="{A9AD923C-9AF0-44CA-8B96-9C4FD01B698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B6C47856-E7E1-41F4-9AD7-AEE21E7F6854}"/>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171980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62315-4B63-406C-BE71-E373CEBB37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05666AD-3D25-4847-AA4A-47D63E8721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574A80EA-4DA0-4246-A760-7BBF89C9E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0E778AE-78DB-4D7A-B760-7041CC527374}"/>
              </a:ext>
            </a:extLst>
          </p:cNvPr>
          <p:cNvSpPr>
            <a:spLocks noGrp="1"/>
          </p:cNvSpPr>
          <p:nvPr>
            <p:ph type="dt" sz="half" idx="10"/>
          </p:nvPr>
        </p:nvSpPr>
        <p:spPr/>
        <p:txBody>
          <a:bodyPr/>
          <a:lstStyle/>
          <a:p>
            <a:fld id="{6959C2D0-5119-40E4-9092-60D87EBAE548}" type="datetime1">
              <a:rPr lang="es-PE" smtClean="0"/>
              <a:t>20/07/2022</a:t>
            </a:fld>
            <a:endParaRPr lang="es-PE"/>
          </a:p>
        </p:txBody>
      </p:sp>
      <p:sp>
        <p:nvSpPr>
          <p:cNvPr id="6" name="Marcador de pie de página 5">
            <a:extLst>
              <a:ext uri="{FF2B5EF4-FFF2-40B4-BE49-F238E27FC236}">
                <a16:creationId xmlns:a16="http://schemas.microsoft.com/office/drawing/2014/main" id="{AF2660E9-8EF6-4222-9DF3-6217BAB0E8D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27CDBD1-FE59-4631-AC1E-12BA54556383}"/>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230857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35EB2-EC85-4971-A695-B4D65AB170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74413071-A120-4730-BD38-16361C411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0D50E7F5-BB17-4FB2-87B5-BBB24DE2F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A7BA337-6785-4CB0-9798-B119E77109CC}"/>
              </a:ext>
            </a:extLst>
          </p:cNvPr>
          <p:cNvSpPr>
            <a:spLocks noGrp="1"/>
          </p:cNvSpPr>
          <p:nvPr>
            <p:ph type="dt" sz="half" idx="10"/>
          </p:nvPr>
        </p:nvSpPr>
        <p:spPr/>
        <p:txBody>
          <a:bodyPr/>
          <a:lstStyle/>
          <a:p>
            <a:fld id="{B3A73990-083B-4D0B-B6F8-44E86479FF3C}" type="datetime1">
              <a:rPr lang="es-PE" smtClean="0"/>
              <a:t>20/07/2022</a:t>
            </a:fld>
            <a:endParaRPr lang="es-PE"/>
          </a:p>
        </p:txBody>
      </p:sp>
      <p:sp>
        <p:nvSpPr>
          <p:cNvPr id="6" name="Marcador de pie de página 5">
            <a:extLst>
              <a:ext uri="{FF2B5EF4-FFF2-40B4-BE49-F238E27FC236}">
                <a16:creationId xmlns:a16="http://schemas.microsoft.com/office/drawing/2014/main" id="{9B17C30C-ED38-4145-8218-929D5939F5E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696DB62-F4D6-4AF1-96FD-02192C17383D}"/>
              </a:ext>
            </a:extLst>
          </p:cNvPr>
          <p:cNvSpPr>
            <a:spLocks noGrp="1"/>
          </p:cNvSpPr>
          <p:nvPr>
            <p:ph type="sldNum" sz="quarter" idx="12"/>
          </p:nvPr>
        </p:nvSpPr>
        <p:spPr/>
        <p:txBody>
          <a:bodyPr/>
          <a:lstStyle/>
          <a:p>
            <a:fld id="{F7C1054E-800D-47AE-9046-C691A7F16A75}" type="slidenum">
              <a:rPr lang="es-PE" smtClean="0"/>
              <a:t>‹Nº›</a:t>
            </a:fld>
            <a:endParaRPr lang="es-PE"/>
          </a:p>
        </p:txBody>
      </p:sp>
    </p:spTree>
    <p:extLst>
      <p:ext uri="{BB962C8B-B14F-4D97-AF65-F5344CB8AC3E}">
        <p14:creationId xmlns:p14="http://schemas.microsoft.com/office/powerpoint/2010/main" val="359010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9FFF17-F12E-49D4-A965-D8B54466C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D97D042-82CD-4B80-B4CC-D83850B60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6061301-3267-48F0-8626-57958A193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C2A04-5940-41B4-B710-6077F10CE462}" type="datetime1">
              <a:rPr lang="es-PE" smtClean="0"/>
              <a:t>20/07/2022</a:t>
            </a:fld>
            <a:endParaRPr lang="es-PE"/>
          </a:p>
        </p:txBody>
      </p:sp>
      <p:sp>
        <p:nvSpPr>
          <p:cNvPr id="5" name="Marcador de pie de página 4">
            <a:extLst>
              <a:ext uri="{FF2B5EF4-FFF2-40B4-BE49-F238E27FC236}">
                <a16:creationId xmlns:a16="http://schemas.microsoft.com/office/drawing/2014/main" id="{5877F403-C258-49A9-9D48-0B353D735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D47C312D-FDE0-422B-9FCF-B73E11B395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1054E-800D-47AE-9046-C691A7F16A75}" type="slidenum">
              <a:rPr lang="es-PE" smtClean="0"/>
              <a:t>‹Nº›</a:t>
            </a:fld>
            <a:endParaRPr lang="es-PE"/>
          </a:p>
        </p:txBody>
      </p:sp>
    </p:spTree>
    <p:extLst>
      <p:ext uri="{BB962C8B-B14F-4D97-AF65-F5344CB8AC3E}">
        <p14:creationId xmlns:p14="http://schemas.microsoft.com/office/powerpoint/2010/main" val="464615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B4727B3-95F1-4D68-AE27-F9011327C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ángulo 3">
            <a:extLst>
              <a:ext uri="{FF2B5EF4-FFF2-40B4-BE49-F238E27FC236}">
                <a16:creationId xmlns:a16="http://schemas.microsoft.com/office/drawing/2014/main" id="{CA804B04-1D57-4E41-A634-7AE0317AD88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4CC0E33-130D-4596-B77A-86D660523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363" y="175622"/>
            <a:ext cx="2624929" cy="755981"/>
          </a:xfrm>
          <a:prstGeom prst="rect">
            <a:avLst/>
          </a:prstGeom>
        </p:spPr>
      </p:pic>
      <p:pic>
        <p:nvPicPr>
          <p:cNvPr id="8" name="Imagen 7">
            <a:extLst>
              <a:ext uri="{FF2B5EF4-FFF2-40B4-BE49-F238E27FC236}">
                <a16:creationId xmlns:a16="http://schemas.microsoft.com/office/drawing/2014/main" id="{6564633E-FED0-4A95-96A7-7F9FAB45FD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2664" y="252902"/>
            <a:ext cx="1285310" cy="706890"/>
          </a:xfrm>
          <a:prstGeom prst="rect">
            <a:avLst/>
          </a:prstGeom>
        </p:spPr>
      </p:pic>
      <p:pic>
        <p:nvPicPr>
          <p:cNvPr id="10" name="Imagen 9">
            <a:extLst>
              <a:ext uri="{FF2B5EF4-FFF2-40B4-BE49-F238E27FC236}">
                <a16:creationId xmlns:a16="http://schemas.microsoft.com/office/drawing/2014/main" id="{5A814706-4D98-4A8A-AC8C-EBA0AC355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24" y="150145"/>
            <a:ext cx="2004580" cy="809647"/>
          </a:xfrm>
          <a:prstGeom prst="rect">
            <a:avLst/>
          </a:prstGeom>
        </p:spPr>
      </p:pic>
      <p:pic>
        <p:nvPicPr>
          <p:cNvPr id="14" name="Imagen 13">
            <a:extLst>
              <a:ext uri="{FF2B5EF4-FFF2-40B4-BE49-F238E27FC236}">
                <a16:creationId xmlns:a16="http://schemas.microsoft.com/office/drawing/2014/main" id="{5883F899-6C94-4BFB-B4C9-77A36C9BBD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9346" y="129437"/>
            <a:ext cx="1395629" cy="784169"/>
          </a:xfrm>
          <a:prstGeom prst="rect">
            <a:avLst/>
          </a:prstGeom>
        </p:spPr>
      </p:pic>
      <p:sp>
        <p:nvSpPr>
          <p:cNvPr id="15" name="CuadroTexto 14">
            <a:extLst>
              <a:ext uri="{FF2B5EF4-FFF2-40B4-BE49-F238E27FC236}">
                <a16:creationId xmlns:a16="http://schemas.microsoft.com/office/drawing/2014/main" id="{41EF5608-177D-4EB3-9A06-8181F6233AFA}"/>
              </a:ext>
            </a:extLst>
          </p:cNvPr>
          <p:cNvSpPr txBox="1"/>
          <p:nvPr/>
        </p:nvSpPr>
        <p:spPr>
          <a:xfrm>
            <a:off x="612396" y="1585519"/>
            <a:ext cx="4009938" cy="584775"/>
          </a:xfrm>
          <a:prstGeom prst="rect">
            <a:avLst/>
          </a:prstGeom>
          <a:noFill/>
        </p:spPr>
        <p:txBody>
          <a:bodyPr wrap="square" rtlCol="0">
            <a:spAutoFit/>
          </a:bodyPr>
          <a:lstStyle/>
          <a:p>
            <a:r>
              <a:rPr lang="es-PE" sz="3200" b="1" dirty="0">
                <a:solidFill>
                  <a:schemeClr val="bg2">
                    <a:lumMod val="10000"/>
                  </a:schemeClr>
                </a:solidFill>
              </a:rPr>
              <a:t>CICLO DE WEBINARS</a:t>
            </a:r>
          </a:p>
        </p:txBody>
      </p:sp>
      <p:sp>
        <p:nvSpPr>
          <p:cNvPr id="16" name="CuadroTexto 15">
            <a:extLst>
              <a:ext uri="{FF2B5EF4-FFF2-40B4-BE49-F238E27FC236}">
                <a16:creationId xmlns:a16="http://schemas.microsoft.com/office/drawing/2014/main" id="{FF219C73-A69E-4DF4-8244-45E422A01420}"/>
              </a:ext>
            </a:extLst>
          </p:cNvPr>
          <p:cNvSpPr txBox="1"/>
          <p:nvPr/>
        </p:nvSpPr>
        <p:spPr>
          <a:xfrm>
            <a:off x="612395" y="3098779"/>
            <a:ext cx="8749719" cy="2585323"/>
          </a:xfrm>
          <a:prstGeom prst="rect">
            <a:avLst/>
          </a:prstGeom>
          <a:noFill/>
        </p:spPr>
        <p:txBody>
          <a:bodyPr wrap="square" rtlCol="0">
            <a:spAutoFit/>
          </a:bodyPr>
          <a:lstStyle/>
          <a:p>
            <a:r>
              <a:rPr lang="es-MX" sz="5400" b="1" dirty="0">
                <a:solidFill>
                  <a:schemeClr val="bg1"/>
                </a:solidFill>
                <a:effectLst>
                  <a:outerShdw blurRad="38100" dist="38100" dir="2700000" algn="tl">
                    <a:srgbClr val="000000">
                      <a:alpha val="43137"/>
                    </a:srgbClr>
                  </a:outerShdw>
                </a:effectLst>
              </a:rPr>
              <a:t>Citas bibliográficas mediante las normas APA en su séptima edición</a:t>
            </a:r>
            <a:endParaRPr lang="es-PE" sz="5400" dirty="0">
              <a:solidFill>
                <a:schemeClr val="bg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6C5277C0-DB55-4025-AC95-E319552504C5}"/>
              </a:ext>
            </a:extLst>
          </p:cNvPr>
          <p:cNvSpPr txBox="1"/>
          <p:nvPr/>
        </p:nvSpPr>
        <p:spPr>
          <a:xfrm>
            <a:off x="612395" y="2155970"/>
            <a:ext cx="7617204" cy="646331"/>
          </a:xfrm>
          <a:prstGeom prst="rect">
            <a:avLst/>
          </a:prstGeom>
          <a:noFill/>
        </p:spPr>
        <p:txBody>
          <a:bodyPr wrap="square" rtlCol="0">
            <a:spAutoFit/>
          </a:bodyPr>
          <a:lstStyle/>
          <a:p>
            <a:r>
              <a:rPr lang="es-MX" b="1" dirty="0"/>
              <a:t>NORMAS APA Y GESTORES BIBLIOGRÁFICOS PARA PUBLICACIONES EN REVISTAS CIENTÍFICAS</a:t>
            </a:r>
            <a:endParaRPr lang="es-PE" dirty="0"/>
          </a:p>
        </p:txBody>
      </p:sp>
      <p:sp>
        <p:nvSpPr>
          <p:cNvPr id="22" name="CuadroTexto 21">
            <a:extLst>
              <a:ext uri="{FF2B5EF4-FFF2-40B4-BE49-F238E27FC236}">
                <a16:creationId xmlns:a16="http://schemas.microsoft.com/office/drawing/2014/main" id="{2F77CD92-AEC2-4113-8DA3-16F2A23A39DC}"/>
              </a:ext>
            </a:extLst>
          </p:cNvPr>
          <p:cNvSpPr txBox="1"/>
          <p:nvPr/>
        </p:nvSpPr>
        <p:spPr>
          <a:xfrm>
            <a:off x="8039412" y="6089637"/>
            <a:ext cx="3685563" cy="369332"/>
          </a:xfrm>
          <a:prstGeom prst="rect">
            <a:avLst/>
          </a:prstGeom>
          <a:noFill/>
        </p:spPr>
        <p:txBody>
          <a:bodyPr wrap="square" rtlCol="0">
            <a:spAutoFit/>
          </a:bodyPr>
          <a:lstStyle/>
          <a:p>
            <a:pPr algn="r"/>
            <a:r>
              <a:rPr lang="it-IT" b="1" dirty="0"/>
              <a:t>Lic. Sandra Del Rocío Nuñez Huaman </a:t>
            </a:r>
            <a:endParaRPr lang="es-PE" b="1" dirty="0"/>
          </a:p>
        </p:txBody>
      </p:sp>
      <p:sp>
        <p:nvSpPr>
          <p:cNvPr id="23" name="CuadroTexto 22">
            <a:extLst>
              <a:ext uri="{FF2B5EF4-FFF2-40B4-BE49-F238E27FC236}">
                <a16:creationId xmlns:a16="http://schemas.microsoft.com/office/drawing/2014/main" id="{39D0CAB7-1D96-4EC7-82A7-CD048BEE0C8D}"/>
              </a:ext>
            </a:extLst>
          </p:cNvPr>
          <p:cNvSpPr txBox="1"/>
          <p:nvPr/>
        </p:nvSpPr>
        <p:spPr>
          <a:xfrm>
            <a:off x="8039412" y="6349912"/>
            <a:ext cx="3685563" cy="369332"/>
          </a:xfrm>
          <a:prstGeom prst="rect">
            <a:avLst/>
          </a:prstGeom>
          <a:noFill/>
        </p:spPr>
        <p:txBody>
          <a:bodyPr wrap="square" rtlCol="0">
            <a:spAutoFit/>
          </a:bodyPr>
          <a:lstStyle/>
          <a:p>
            <a:pPr algn="r"/>
            <a:r>
              <a:rPr lang="es-PE" dirty="0"/>
              <a:t>Bibliotecóloga de la UNFV</a:t>
            </a:r>
            <a:endParaRPr lang="es-PE" b="1" dirty="0"/>
          </a:p>
        </p:txBody>
      </p:sp>
    </p:spTree>
    <p:extLst>
      <p:ext uri="{BB962C8B-B14F-4D97-AF65-F5344CB8AC3E}">
        <p14:creationId xmlns:p14="http://schemas.microsoft.com/office/powerpoint/2010/main" val="2429720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5" name="Título 1">
            <a:extLst>
              <a:ext uri="{FF2B5EF4-FFF2-40B4-BE49-F238E27FC236}">
                <a16:creationId xmlns:a16="http://schemas.microsoft.com/office/drawing/2014/main" id="{6191CAAE-9610-49C9-A5D3-52379C68B660}"/>
              </a:ext>
            </a:extLst>
          </p:cNvPr>
          <p:cNvSpPr>
            <a:spLocks noGrp="1"/>
          </p:cNvSpPr>
          <p:nvPr>
            <p:ph type="title"/>
          </p:nvPr>
        </p:nvSpPr>
        <p:spPr>
          <a:xfrm>
            <a:off x="459155" y="158012"/>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ALGUNAS TÉCNICAS DE PARAFRASEO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6" name="Marcador de contenido 2">
            <a:extLst>
              <a:ext uri="{FF2B5EF4-FFF2-40B4-BE49-F238E27FC236}">
                <a16:creationId xmlns:a16="http://schemas.microsoft.com/office/drawing/2014/main" id="{87EFCC5D-BB9D-464C-92FD-CC3FD53C94E5}"/>
              </a:ext>
            </a:extLst>
          </p:cNvPr>
          <p:cNvSpPr>
            <a:spLocks noGrp="1"/>
          </p:cNvSpPr>
          <p:nvPr>
            <p:ph idx="1"/>
          </p:nvPr>
        </p:nvSpPr>
        <p:spPr>
          <a:xfrm>
            <a:off x="1409629" y="2026291"/>
            <a:ext cx="9372742" cy="4069612"/>
          </a:xfrm>
        </p:spPr>
        <p:txBody>
          <a:bodyPr>
            <a:normAutofit/>
          </a:bodyPr>
          <a:lstStyle/>
          <a:p>
            <a:r>
              <a:rPr lang="es-ES" sz="2800" b="1" dirty="0">
                <a:ea typeface="Tahoma" panose="020B0604030504040204" pitchFamily="34" charset="0"/>
                <a:cs typeface="Tahoma" panose="020B0604030504040204" pitchFamily="34" charset="0"/>
              </a:rPr>
              <a:t>TÉCNICA 1:</a:t>
            </a:r>
          </a:p>
          <a:p>
            <a:pPr marL="363538" indent="0">
              <a:buNone/>
            </a:pPr>
            <a:r>
              <a:rPr lang="es-ES" sz="2000" dirty="0">
                <a:ea typeface="Tahoma" panose="020B0604030504040204" pitchFamily="34" charset="0"/>
                <a:cs typeface="Tahoma" panose="020B0604030504040204" pitchFamily="34" charset="0"/>
              </a:rPr>
              <a:t>Cambiar la función gramatical de algunas palabras.</a:t>
            </a:r>
          </a:p>
          <a:p>
            <a:pPr marL="363538" indent="0">
              <a:buNone/>
            </a:pPr>
            <a:endParaRPr lang="es-ES" sz="2000" dirty="0">
              <a:ea typeface="Tahoma" panose="020B0604030504040204" pitchFamily="34" charset="0"/>
              <a:cs typeface="Tahoma" panose="020B0604030504040204" pitchFamily="34" charset="0"/>
            </a:endParaRPr>
          </a:p>
          <a:p>
            <a:pPr marL="363538" indent="0">
              <a:buNone/>
            </a:pPr>
            <a:r>
              <a:rPr lang="es-ES" sz="2000" dirty="0">
                <a:ea typeface="Tahoma" panose="020B0604030504040204" pitchFamily="34" charset="0"/>
                <a:cs typeface="Tahoma" panose="020B0604030504040204" pitchFamily="34" charset="0"/>
              </a:rPr>
              <a:t>Ejemplo:</a:t>
            </a:r>
          </a:p>
          <a:p>
            <a:pPr marL="363538" indent="0">
              <a:buNone/>
            </a:pPr>
            <a:r>
              <a:rPr lang="es-ES" sz="2000" b="1" dirty="0">
                <a:ea typeface="Tahoma" panose="020B0604030504040204" pitchFamily="34" charset="0"/>
                <a:cs typeface="Tahoma" panose="020B0604030504040204" pitchFamily="34" charset="0"/>
              </a:rPr>
              <a:t>ORIGINAL</a:t>
            </a:r>
          </a:p>
          <a:p>
            <a:pPr marL="363538" indent="0" algn="just">
              <a:buNone/>
            </a:pPr>
            <a:r>
              <a:rPr lang="es-ES" sz="1600" dirty="0">
                <a:ea typeface="Tahoma" panose="020B0604030504040204" pitchFamily="34" charset="0"/>
                <a:cs typeface="Tahoma" panose="020B0604030504040204" pitchFamily="34" charset="0"/>
              </a:rPr>
              <a:t>El profesor de medicina John </a:t>
            </a:r>
            <a:r>
              <a:rPr lang="es-ES" sz="1600" dirty="0" err="1">
                <a:ea typeface="Tahoma" panose="020B0604030504040204" pitchFamily="34" charset="0"/>
                <a:cs typeface="Tahoma" panose="020B0604030504040204" pitchFamily="34" charset="0"/>
              </a:rPr>
              <a:t>Swanson</a:t>
            </a:r>
            <a:r>
              <a:rPr lang="es-ES" sz="1600" dirty="0">
                <a:ea typeface="Tahoma" panose="020B0604030504040204" pitchFamily="34" charset="0"/>
                <a:cs typeface="Tahoma" panose="020B0604030504040204" pitchFamily="34" charset="0"/>
              </a:rPr>
              <a:t> plantea que los cambios globales influyen en la propagación de enfermedades.</a:t>
            </a:r>
          </a:p>
          <a:p>
            <a:pPr marL="363538" indent="0" algn="just">
              <a:buNone/>
            </a:pPr>
            <a:endParaRPr lang="es-ES" sz="1600" dirty="0">
              <a:ea typeface="Tahoma" panose="020B0604030504040204" pitchFamily="34" charset="0"/>
              <a:cs typeface="Tahoma" panose="020B0604030504040204" pitchFamily="34" charset="0"/>
            </a:endParaRPr>
          </a:p>
          <a:p>
            <a:pPr marL="363538" indent="0">
              <a:buNone/>
            </a:pPr>
            <a:r>
              <a:rPr lang="es-ES" sz="2000" b="1" dirty="0">
                <a:ea typeface="Tahoma" panose="020B0604030504040204" pitchFamily="34" charset="0"/>
                <a:cs typeface="Tahoma" panose="020B0604030504040204" pitchFamily="34" charset="0"/>
              </a:rPr>
              <a:t>PARÁFRASIS</a:t>
            </a:r>
            <a:endParaRPr lang="en-US" sz="2000" b="1" dirty="0">
              <a:ea typeface="Tahoma" panose="020B0604030504040204" pitchFamily="34" charset="0"/>
              <a:cs typeface="Tahoma" panose="020B0604030504040204" pitchFamily="34" charset="0"/>
            </a:endParaRPr>
          </a:p>
          <a:p>
            <a:pPr marL="363538" indent="0" algn="just">
              <a:buNone/>
            </a:pPr>
            <a:r>
              <a:rPr lang="es-ES" sz="1600" dirty="0">
                <a:ea typeface="Tahoma" panose="020B0604030504040204" pitchFamily="34" charset="0"/>
                <a:cs typeface="Tahoma" panose="020B0604030504040204" pitchFamily="34" charset="0"/>
              </a:rPr>
              <a:t>De acuerdo con John </a:t>
            </a:r>
            <a:r>
              <a:rPr lang="es-ES" sz="1600" dirty="0" err="1">
                <a:ea typeface="Tahoma" panose="020B0604030504040204" pitchFamily="34" charset="0"/>
                <a:cs typeface="Tahoma" panose="020B0604030504040204" pitchFamily="34" charset="0"/>
              </a:rPr>
              <a:t>Swanson</a:t>
            </a:r>
            <a:r>
              <a:rPr lang="es-ES" sz="1600" dirty="0">
                <a:ea typeface="Tahoma" panose="020B0604030504040204" pitchFamily="34" charset="0"/>
                <a:cs typeface="Tahoma" panose="020B0604030504040204" pitchFamily="34" charset="0"/>
              </a:rPr>
              <a:t>, un profesor de medicina, los cambios alrededor del globo causan que las enfermedades se propaguen (James, 2004) </a:t>
            </a:r>
            <a:endParaRPr lang="en-US" sz="16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10</a:t>
            </a:fld>
            <a:endParaRPr lang="es-PE"/>
          </a:p>
        </p:txBody>
      </p:sp>
    </p:spTree>
    <p:extLst>
      <p:ext uri="{BB962C8B-B14F-4D97-AF65-F5344CB8AC3E}">
        <p14:creationId xmlns:p14="http://schemas.microsoft.com/office/powerpoint/2010/main" val="26435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5" name="Título 1">
            <a:extLst>
              <a:ext uri="{FF2B5EF4-FFF2-40B4-BE49-F238E27FC236}">
                <a16:creationId xmlns:a16="http://schemas.microsoft.com/office/drawing/2014/main" id="{6191CAAE-9610-49C9-A5D3-52379C68B660}"/>
              </a:ext>
            </a:extLst>
          </p:cNvPr>
          <p:cNvSpPr>
            <a:spLocks noGrp="1"/>
          </p:cNvSpPr>
          <p:nvPr>
            <p:ph type="title"/>
          </p:nvPr>
        </p:nvSpPr>
        <p:spPr>
          <a:xfrm>
            <a:off x="459155" y="158012"/>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ALGUNAS TÉCNICAS DE PARAFRASEO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AF083765-C514-423B-8E9B-A31137E97D22}"/>
              </a:ext>
            </a:extLst>
          </p:cNvPr>
          <p:cNvSpPr>
            <a:spLocks noGrp="1"/>
          </p:cNvSpPr>
          <p:nvPr>
            <p:ph idx="1"/>
          </p:nvPr>
        </p:nvSpPr>
        <p:spPr>
          <a:xfrm>
            <a:off x="2027548" y="2026290"/>
            <a:ext cx="8136904" cy="4069612"/>
          </a:xfrm>
        </p:spPr>
        <p:txBody>
          <a:bodyPr>
            <a:normAutofit/>
          </a:bodyPr>
          <a:lstStyle/>
          <a:p>
            <a:r>
              <a:rPr lang="es-ES" sz="2800" b="1" dirty="0">
                <a:ea typeface="Tahoma" panose="020B0604030504040204" pitchFamily="34" charset="0"/>
                <a:cs typeface="Tahoma" panose="020B0604030504040204" pitchFamily="34" charset="0"/>
              </a:rPr>
              <a:t>TÉCNICA 2:</a:t>
            </a:r>
          </a:p>
          <a:p>
            <a:pPr marL="363538" indent="0">
              <a:buNone/>
            </a:pPr>
            <a:r>
              <a:rPr lang="es-ES" sz="2000" dirty="0">
                <a:ea typeface="Tahoma" panose="020B0604030504040204" pitchFamily="34" charset="0"/>
                <a:cs typeface="Tahoma" panose="020B0604030504040204" pitchFamily="34" charset="0"/>
              </a:rPr>
              <a:t>Uso de </a:t>
            </a:r>
            <a:r>
              <a:rPr lang="es-ES" sz="2000" dirty="0" smtClean="0">
                <a:ea typeface="Tahoma" panose="020B0604030504040204" pitchFamily="34" charset="0"/>
                <a:cs typeface="Tahoma" panose="020B0604030504040204" pitchFamily="34" charset="0"/>
              </a:rPr>
              <a:t>sinónimos</a:t>
            </a:r>
            <a:endParaRPr lang="es-ES" sz="2000" dirty="0">
              <a:ea typeface="Tahoma" panose="020B0604030504040204" pitchFamily="34" charset="0"/>
              <a:cs typeface="Tahoma" panose="020B0604030504040204" pitchFamily="34" charset="0"/>
            </a:endParaRPr>
          </a:p>
          <a:p>
            <a:pPr marL="363538" indent="0">
              <a:buNone/>
            </a:pPr>
            <a:r>
              <a:rPr lang="es-ES" sz="2000" dirty="0">
                <a:ea typeface="Tahoma" panose="020B0604030504040204" pitchFamily="34" charset="0"/>
                <a:cs typeface="Tahoma" panose="020B0604030504040204" pitchFamily="34" charset="0"/>
              </a:rPr>
              <a:t>Ejemplo:</a:t>
            </a:r>
          </a:p>
          <a:p>
            <a:pPr marL="363538" indent="0">
              <a:buNone/>
            </a:pPr>
            <a:r>
              <a:rPr lang="es-ES" sz="2000" b="1" dirty="0">
                <a:ea typeface="Tahoma" panose="020B0604030504040204" pitchFamily="34" charset="0"/>
                <a:cs typeface="Tahoma" panose="020B0604030504040204" pitchFamily="34" charset="0"/>
              </a:rPr>
              <a:t>ORIGINAL</a:t>
            </a:r>
          </a:p>
          <a:p>
            <a:pPr marL="363538" indent="0" algn="just">
              <a:buNone/>
            </a:pPr>
            <a:r>
              <a:rPr lang="es-ES" sz="1400" dirty="0">
                <a:ea typeface="Tahoma" panose="020B0604030504040204" pitchFamily="34" charset="0"/>
                <a:cs typeface="Tahoma" panose="020B0604030504040204" pitchFamily="34" charset="0"/>
              </a:rPr>
              <a:t>Un portavoz del gobierno americano declaró que la crisis del SIDA representa una amenaza a la seguridad nacional. El anuncio se hizo después que, en un informe de inteligencia, se asegurara que las altas tasas de infección por VIH podrían provocar que se generalice una desestabilización política.</a:t>
            </a:r>
          </a:p>
          <a:p>
            <a:pPr marL="363538" indent="0" algn="just">
              <a:buNone/>
            </a:pPr>
            <a:endParaRPr lang="es-ES" sz="1400" dirty="0">
              <a:ea typeface="Tahoma" panose="020B0604030504040204" pitchFamily="34" charset="0"/>
              <a:cs typeface="Tahoma" panose="020B0604030504040204" pitchFamily="34" charset="0"/>
            </a:endParaRPr>
          </a:p>
          <a:p>
            <a:pPr marL="363538" indent="0">
              <a:buNone/>
            </a:pPr>
            <a:r>
              <a:rPr lang="es-ES" sz="2000" b="1" dirty="0">
                <a:ea typeface="Tahoma" panose="020B0604030504040204" pitchFamily="34" charset="0"/>
                <a:cs typeface="Tahoma" panose="020B0604030504040204" pitchFamily="34" charset="0"/>
              </a:rPr>
              <a:t>PARÁFRASIS</a:t>
            </a:r>
          </a:p>
          <a:p>
            <a:pPr marL="363538" indent="0" algn="just">
              <a:buNone/>
            </a:pPr>
            <a:r>
              <a:rPr lang="es-ES" sz="1400" dirty="0">
                <a:ea typeface="Tahoma" panose="020B0604030504040204" pitchFamily="34" charset="0"/>
                <a:cs typeface="Tahoma" panose="020B0604030504040204" pitchFamily="34" charset="0"/>
              </a:rPr>
              <a:t>Un portavoz del gobierno de los Estados Unidos, anunció que el SIDA podría poner en peligro la seguridad de esa nación- El gobierno alertó a la población luego de un importante estudio gubernamental concluyeran que podrían surgir problemas políticos como resultado del alto número de personas infectadas con VIH (Snell, 2005).</a:t>
            </a:r>
            <a:endParaRPr lang="en-US" sz="14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11</a:t>
            </a:fld>
            <a:endParaRPr lang="es-PE"/>
          </a:p>
        </p:txBody>
      </p:sp>
    </p:spTree>
    <p:extLst>
      <p:ext uri="{BB962C8B-B14F-4D97-AF65-F5344CB8AC3E}">
        <p14:creationId xmlns:p14="http://schemas.microsoft.com/office/powerpoint/2010/main" val="64599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5" name="Título 1">
            <a:extLst>
              <a:ext uri="{FF2B5EF4-FFF2-40B4-BE49-F238E27FC236}">
                <a16:creationId xmlns:a16="http://schemas.microsoft.com/office/drawing/2014/main" id="{6191CAAE-9610-49C9-A5D3-52379C68B660}"/>
              </a:ext>
            </a:extLst>
          </p:cNvPr>
          <p:cNvSpPr>
            <a:spLocks noGrp="1"/>
          </p:cNvSpPr>
          <p:nvPr>
            <p:ph type="title"/>
          </p:nvPr>
        </p:nvSpPr>
        <p:spPr>
          <a:xfrm>
            <a:off x="459155" y="158012"/>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ALGUNAS TÉCNICAS DE PARAFRASEO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0" name="Marcador de contenido 2">
            <a:extLst>
              <a:ext uri="{FF2B5EF4-FFF2-40B4-BE49-F238E27FC236}">
                <a16:creationId xmlns:a16="http://schemas.microsoft.com/office/drawing/2014/main" id="{554B4758-E234-4451-B09C-C220438F7C3A}"/>
              </a:ext>
            </a:extLst>
          </p:cNvPr>
          <p:cNvSpPr>
            <a:spLocks noGrp="1"/>
          </p:cNvSpPr>
          <p:nvPr>
            <p:ph idx="1"/>
          </p:nvPr>
        </p:nvSpPr>
        <p:spPr>
          <a:xfrm>
            <a:off x="1279600" y="2139392"/>
            <a:ext cx="9632800" cy="4069612"/>
          </a:xfrm>
        </p:spPr>
        <p:txBody>
          <a:bodyPr>
            <a:normAutofit lnSpcReduction="10000"/>
          </a:bodyPr>
          <a:lstStyle/>
          <a:p>
            <a:r>
              <a:rPr lang="es-ES" sz="2800" b="1" dirty="0">
                <a:ea typeface="Tahoma" panose="020B0604030504040204" pitchFamily="34" charset="0"/>
                <a:cs typeface="Tahoma" panose="020B0604030504040204" pitchFamily="34" charset="0"/>
              </a:rPr>
              <a:t>TÉCNICA 3:</a:t>
            </a:r>
          </a:p>
          <a:p>
            <a:pPr marL="363538" indent="0" algn="just">
              <a:buNone/>
            </a:pPr>
            <a:r>
              <a:rPr lang="es-ES" sz="2000" dirty="0">
                <a:ea typeface="Tahoma" panose="020B0604030504040204" pitchFamily="34" charset="0"/>
                <a:cs typeface="Tahoma" panose="020B0604030504040204" pitchFamily="34" charset="0"/>
              </a:rPr>
              <a:t>Cambiar el orden de las palabras, cambiar de voz activa a pasiva y mover los modificadores a diferentes posiciones.</a:t>
            </a:r>
          </a:p>
          <a:p>
            <a:pPr marL="363538" indent="0" algn="just">
              <a:buNone/>
            </a:pPr>
            <a:endParaRPr lang="es-ES" sz="2000" dirty="0">
              <a:ea typeface="Tahoma" panose="020B0604030504040204" pitchFamily="34" charset="0"/>
              <a:cs typeface="Tahoma" panose="020B0604030504040204" pitchFamily="34" charset="0"/>
            </a:endParaRPr>
          </a:p>
          <a:p>
            <a:pPr marL="363538" indent="0">
              <a:buNone/>
            </a:pPr>
            <a:r>
              <a:rPr lang="es-ES" sz="2000" dirty="0">
                <a:ea typeface="Tahoma" panose="020B0604030504040204" pitchFamily="34" charset="0"/>
                <a:cs typeface="Tahoma" panose="020B0604030504040204" pitchFamily="34" charset="0"/>
              </a:rPr>
              <a:t>Ejemplo:</a:t>
            </a:r>
          </a:p>
          <a:p>
            <a:pPr marL="363538" indent="0">
              <a:buNone/>
            </a:pPr>
            <a:r>
              <a:rPr lang="es-ES" sz="2000" b="1" dirty="0">
                <a:ea typeface="Tahoma" panose="020B0604030504040204" pitchFamily="34" charset="0"/>
                <a:cs typeface="Tahoma" panose="020B0604030504040204" pitchFamily="34" charset="0"/>
              </a:rPr>
              <a:t>ORIGINAL</a:t>
            </a:r>
          </a:p>
          <a:p>
            <a:pPr marL="363538" indent="0" algn="just">
              <a:buNone/>
            </a:pPr>
            <a:r>
              <a:rPr lang="es-ES" sz="1700" dirty="0" err="1">
                <a:ea typeface="Tahoma" panose="020B0604030504040204" pitchFamily="34" charset="0"/>
                <a:cs typeface="Tahoma" panose="020B0604030504040204" pitchFamily="34" charset="0"/>
              </a:rPr>
              <a:t>Angier</a:t>
            </a:r>
            <a:r>
              <a:rPr lang="es-ES" sz="1700" dirty="0">
                <a:ea typeface="Tahoma" panose="020B0604030504040204" pitchFamily="34" charset="0"/>
                <a:cs typeface="Tahoma" panose="020B0604030504040204" pitchFamily="34" charset="0"/>
              </a:rPr>
              <a:t> (2001) informó que la malaria mata a más de un millón de personas anualmente, la gran mayoría de ellos niños de la región subsahariana.</a:t>
            </a:r>
          </a:p>
          <a:p>
            <a:pPr marL="363538" indent="0" algn="just">
              <a:buNone/>
            </a:pPr>
            <a:endParaRPr lang="es-ES" sz="1400" dirty="0">
              <a:ea typeface="Tahoma" panose="020B0604030504040204" pitchFamily="34" charset="0"/>
              <a:cs typeface="Tahoma" panose="020B0604030504040204" pitchFamily="34" charset="0"/>
            </a:endParaRPr>
          </a:p>
          <a:p>
            <a:pPr marL="363538" indent="0">
              <a:buNone/>
            </a:pPr>
            <a:r>
              <a:rPr lang="es-ES" sz="2000" b="1" dirty="0">
                <a:ea typeface="Tahoma" panose="020B0604030504040204" pitchFamily="34" charset="0"/>
                <a:cs typeface="Tahoma" panose="020B0604030504040204" pitchFamily="34" charset="0"/>
              </a:rPr>
              <a:t>PARÁFRASIS</a:t>
            </a:r>
          </a:p>
          <a:p>
            <a:pPr marL="363538" indent="0">
              <a:buNone/>
            </a:pPr>
            <a:r>
              <a:rPr lang="es-ES" sz="1600" dirty="0">
                <a:ea typeface="Tahoma" panose="020B0604030504040204" pitchFamily="34" charset="0"/>
                <a:cs typeface="Tahoma" panose="020B0604030504040204" pitchFamily="34" charset="0"/>
              </a:rPr>
              <a:t>Cada año, más de un millón de personas muere a causa de la malaria, y la mayoría de víctimas son niños que viven en el África subsahariana (</a:t>
            </a:r>
            <a:r>
              <a:rPr lang="es-ES" sz="1600" dirty="0" err="1">
                <a:ea typeface="Tahoma" panose="020B0604030504040204" pitchFamily="34" charset="0"/>
                <a:cs typeface="Tahoma" panose="020B0604030504040204" pitchFamily="34" charset="0"/>
              </a:rPr>
              <a:t>Angier</a:t>
            </a:r>
            <a:r>
              <a:rPr lang="es-ES" sz="1600" dirty="0">
                <a:ea typeface="Tahoma" panose="020B0604030504040204" pitchFamily="34" charset="0"/>
                <a:cs typeface="Tahoma" panose="020B0604030504040204" pitchFamily="34" charset="0"/>
              </a:rPr>
              <a:t>, 2001)</a:t>
            </a:r>
          </a:p>
          <a:p>
            <a:pPr marL="363538" indent="0">
              <a:buNone/>
            </a:pPr>
            <a:endParaRPr lang="es-ES" sz="16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12</a:t>
            </a:fld>
            <a:endParaRPr lang="es-PE"/>
          </a:p>
        </p:txBody>
      </p:sp>
    </p:spTree>
    <p:extLst>
      <p:ext uri="{BB962C8B-B14F-4D97-AF65-F5344CB8AC3E}">
        <p14:creationId xmlns:p14="http://schemas.microsoft.com/office/powerpoint/2010/main" val="285122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5" name="Título 1">
            <a:extLst>
              <a:ext uri="{FF2B5EF4-FFF2-40B4-BE49-F238E27FC236}">
                <a16:creationId xmlns:a16="http://schemas.microsoft.com/office/drawing/2014/main" id="{6191CAAE-9610-49C9-A5D3-52379C68B660}"/>
              </a:ext>
            </a:extLst>
          </p:cNvPr>
          <p:cNvSpPr>
            <a:spLocks noGrp="1"/>
          </p:cNvSpPr>
          <p:nvPr>
            <p:ph type="title"/>
          </p:nvPr>
        </p:nvSpPr>
        <p:spPr>
          <a:xfrm>
            <a:off x="459155" y="158012"/>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ALGUNAS TÉCNICAS DE PARAFRASEO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EFDA989D-14CF-432E-953A-C85E1043EE12}"/>
              </a:ext>
            </a:extLst>
          </p:cNvPr>
          <p:cNvSpPr>
            <a:spLocks noGrp="1"/>
          </p:cNvSpPr>
          <p:nvPr>
            <p:ph idx="1"/>
          </p:nvPr>
        </p:nvSpPr>
        <p:spPr>
          <a:xfrm>
            <a:off x="1392851" y="2063891"/>
            <a:ext cx="9406298" cy="4069612"/>
          </a:xfrm>
        </p:spPr>
        <p:txBody>
          <a:bodyPr>
            <a:normAutofit/>
          </a:bodyPr>
          <a:lstStyle/>
          <a:p>
            <a:r>
              <a:rPr lang="es-ES" sz="2800" b="1" dirty="0">
                <a:ea typeface="Tahoma" panose="020B0604030504040204" pitchFamily="34" charset="0"/>
                <a:cs typeface="Tahoma" panose="020B0604030504040204" pitchFamily="34" charset="0"/>
              </a:rPr>
              <a:t>TÉCNICA 4:</a:t>
            </a:r>
          </a:p>
          <a:p>
            <a:pPr marL="363538" indent="-96838">
              <a:buNone/>
            </a:pPr>
            <a:r>
              <a:rPr lang="es-ES" sz="2000" dirty="0">
                <a:ea typeface="Tahoma" panose="020B0604030504040204" pitchFamily="34" charset="0"/>
                <a:cs typeface="Tahoma" panose="020B0604030504040204" pitchFamily="34" charset="0"/>
              </a:rPr>
              <a:t>Cambiar la estructura de la oración y usar diferentes conectores</a:t>
            </a:r>
            <a:r>
              <a:rPr lang="es-ES" sz="2000" dirty="0" smtClean="0">
                <a:ea typeface="Tahoma" panose="020B0604030504040204" pitchFamily="34" charset="0"/>
                <a:cs typeface="Tahoma" panose="020B0604030504040204" pitchFamily="34" charset="0"/>
              </a:rPr>
              <a:t>.</a:t>
            </a:r>
            <a:endParaRPr lang="es-ES" sz="2000" dirty="0">
              <a:ea typeface="Tahoma" panose="020B0604030504040204" pitchFamily="34" charset="0"/>
              <a:cs typeface="Tahoma" panose="020B0604030504040204" pitchFamily="34" charset="0"/>
            </a:endParaRPr>
          </a:p>
          <a:p>
            <a:pPr marL="363538" indent="-96838">
              <a:buNone/>
            </a:pPr>
            <a:r>
              <a:rPr lang="es-ES" sz="2000" dirty="0">
                <a:ea typeface="Tahoma" panose="020B0604030504040204" pitchFamily="34" charset="0"/>
                <a:cs typeface="Tahoma" panose="020B0604030504040204" pitchFamily="34" charset="0"/>
              </a:rPr>
              <a:t>Ejemplo:</a:t>
            </a:r>
          </a:p>
          <a:p>
            <a:pPr marL="363538" indent="-96838">
              <a:buNone/>
            </a:pPr>
            <a:r>
              <a:rPr lang="es-ES" sz="2000" b="1" dirty="0">
                <a:ea typeface="Tahoma" panose="020B0604030504040204" pitchFamily="34" charset="0"/>
                <a:cs typeface="Tahoma" panose="020B0604030504040204" pitchFamily="34" charset="0"/>
              </a:rPr>
              <a:t>ORIGINAL</a:t>
            </a:r>
          </a:p>
          <a:p>
            <a:pPr marL="266700" indent="0" algn="just">
              <a:buNone/>
            </a:pPr>
            <a:r>
              <a:rPr lang="es-ES" sz="1400" dirty="0">
                <a:ea typeface="Tahoma" panose="020B0604030504040204" pitchFamily="34" charset="0"/>
                <a:cs typeface="Tahoma" panose="020B0604030504040204" pitchFamily="34" charset="0"/>
              </a:rPr>
              <a:t>Aunque </a:t>
            </a:r>
            <a:r>
              <a:rPr lang="es-ES" sz="1400" dirty="0" smtClean="0">
                <a:ea typeface="Tahoma" panose="020B0604030504040204" pitchFamily="34" charset="0"/>
                <a:cs typeface="Tahoma" panose="020B0604030504040204" pitchFamily="34" charset="0"/>
              </a:rPr>
              <a:t>solo </a:t>
            </a:r>
            <a:r>
              <a:rPr lang="es-ES" sz="1400" dirty="0">
                <a:ea typeface="Tahoma" panose="020B0604030504040204" pitchFamily="34" charset="0"/>
                <a:cs typeface="Tahoma" panose="020B0604030504040204" pitchFamily="34" charset="0"/>
              </a:rPr>
              <a:t>cerca de una décima parte de la población mundial vive allí, el África </a:t>
            </a:r>
            <a:r>
              <a:rPr lang="es-ES" sz="1400" dirty="0" err="1">
                <a:ea typeface="Tahoma" panose="020B0604030504040204" pitchFamily="34" charset="0"/>
                <a:cs typeface="Tahoma" panose="020B0604030504040204" pitchFamily="34" charset="0"/>
              </a:rPr>
              <a:t>subhariana</a:t>
            </a:r>
            <a:r>
              <a:rPr lang="es-ES" sz="1400" dirty="0">
                <a:ea typeface="Tahoma" panose="020B0604030504040204" pitchFamily="34" charset="0"/>
                <a:cs typeface="Tahoma" panose="020B0604030504040204" pitchFamily="34" charset="0"/>
              </a:rPr>
              <a:t> continúa siendo la región más golpeada, representando 72 por ciento de la gente infectada con VIH durante el 2000.</a:t>
            </a:r>
          </a:p>
          <a:p>
            <a:pPr marL="266700" indent="0">
              <a:buNone/>
            </a:pPr>
            <a:r>
              <a:rPr lang="es-ES" sz="2000" b="1" dirty="0" smtClean="0">
                <a:ea typeface="Tahoma" panose="020B0604030504040204" pitchFamily="34" charset="0"/>
                <a:cs typeface="Tahoma" panose="020B0604030504040204" pitchFamily="34" charset="0"/>
              </a:rPr>
              <a:t>PARÁFRASIS</a:t>
            </a:r>
          </a:p>
          <a:p>
            <a:pPr marL="266700" indent="0" algn="just">
              <a:buNone/>
            </a:pPr>
            <a:r>
              <a:rPr lang="es-ES" sz="1400" dirty="0" smtClean="0">
                <a:ea typeface="Tahoma" panose="020B0604030504040204" pitchFamily="34" charset="0"/>
                <a:cs typeface="Tahoma" panose="020B0604030504040204" pitchFamily="34" charset="0"/>
              </a:rPr>
              <a:t>Aproximadamente </a:t>
            </a:r>
            <a:r>
              <a:rPr lang="es-ES" sz="1400" dirty="0">
                <a:ea typeface="Tahoma" panose="020B0604030504040204" pitchFamily="34" charset="0"/>
                <a:cs typeface="Tahoma" panose="020B0604030504040204" pitchFamily="34" charset="0"/>
              </a:rPr>
              <a:t>10 por ciento de la población mundial vive en el África </a:t>
            </a:r>
            <a:r>
              <a:rPr lang="es-ES" sz="1400" dirty="0" err="1">
                <a:ea typeface="Tahoma" panose="020B0604030504040204" pitchFamily="34" charset="0"/>
                <a:cs typeface="Tahoma" panose="020B0604030504040204" pitchFamily="34" charset="0"/>
              </a:rPr>
              <a:t>subhariana</a:t>
            </a:r>
            <a:r>
              <a:rPr lang="es-ES" sz="1400" dirty="0">
                <a:ea typeface="Tahoma" panose="020B0604030504040204" pitchFamily="34" charset="0"/>
                <a:cs typeface="Tahoma" panose="020B0604030504040204" pitchFamily="34" charset="0"/>
              </a:rPr>
              <a:t>. Sin embargo, esta área del mundo tiene el porcentaje más alto de enfermedades relacionadas con el SIDA. De hecho, en el 2000, casi tres cuartas partes de la población tenía el virus del VIH (</a:t>
            </a:r>
            <a:r>
              <a:rPr lang="es-ES" sz="1400" dirty="0" err="1">
                <a:ea typeface="Tahoma" panose="020B0604030504040204" pitchFamily="34" charset="0"/>
                <a:cs typeface="Tahoma" panose="020B0604030504040204" pitchFamily="34" charset="0"/>
              </a:rPr>
              <a:t>Bunting</a:t>
            </a:r>
            <a:r>
              <a:rPr lang="es-ES" sz="1400" dirty="0">
                <a:ea typeface="Tahoma" panose="020B0604030504040204" pitchFamily="34" charset="0"/>
                <a:cs typeface="Tahoma" panose="020B0604030504040204" pitchFamily="34" charset="0"/>
              </a:rPr>
              <a:t>, 2004).</a:t>
            </a: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13</a:t>
            </a:fld>
            <a:endParaRPr lang="es-PE"/>
          </a:p>
        </p:txBody>
      </p:sp>
    </p:spTree>
    <p:extLst>
      <p:ext uri="{BB962C8B-B14F-4D97-AF65-F5344CB8AC3E}">
        <p14:creationId xmlns:p14="http://schemas.microsoft.com/office/powerpoint/2010/main" val="391127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539552" y="209924"/>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CITA DE CITA O CITA SECUNDARIA</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2" name="Marcador de contenido 2">
            <a:extLst>
              <a:ext uri="{FF2B5EF4-FFF2-40B4-BE49-F238E27FC236}">
                <a16:creationId xmlns:a16="http://schemas.microsoft.com/office/drawing/2014/main" id="{B25ABD29-FFD5-47E9-AA22-E18C9F22EF6F}"/>
              </a:ext>
            </a:extLst>
          </p:cNvPr>
          <p:cNvSpPr>
            <a:spLocks noGrp="1"/>
          </p:cNvSpPr>
          <p:nvPr>
            <p:ph idx="1"/>
          </p:nvPr>
        </p:nvSpPr>
        <p:spPr>
          <a:xfrm>
            <a:off x="1229265" y="2232983"/>
            <a:ext cx="9733469" cy="4069612"/>
          </a:xfrm>
        </p:spPr>
        <p:txBody>
          <a:bodyPr>
            <a:normAutofit/>
          </a:bodyPr>
          <a:lstStyle/>
          <a:p>
            <a:pPr algn="just"/>
            <a:r>
              <a:rPr lang="es-ES" sz="2400" dirty="0">
                <a:ea typeface="Tahoma" panose="020B0604030504040204" pitchFamily="34" charset="0"/>
                <a:cs typeface="Tahoma" panose="020B0604030504040204" pitchFamily="34" charset="0"/>
              </a:rPr>
              <a:t>Solo utilizar fuentes secundarias cuando el trabajo original está agotado, no está disponible o </a:t>
            </a:r>
            <a:r>
              <a:rPr lang="es-ES" sz="2400" dirty="0" smtClean="0">
                <a:ea typeface="Tahoma" panose="020B0604030504040204" pitchFamily="34" charset="0"/>
                <a:cs typeface="Tahoma" panose="020B0604030504040204" pitchFamily="34" charset="0"/>
              </a:rPr>
              <a:t>solo </a:t>
            </a:r>
            <a:r>
              <a:rPr lang="es-ES" sz="2400" dirty="0">
                <a:ea typeface="Tahoma" panose="020B0604030504040204" pitchFamily="34" charset="0"/>
                <a:cs typeface="Tahoma" panose="020B0604030504040204" pitchFamily="34" charset="0"/>
              </a:rPr>
              <a:t>está disponible en un idioma extranjero. </a:t>
            </a:r>
          </a:p>
          <a:p>
            <a:pPr marL="0" indent="0" algn="just">
              <a:buNone/>
            </a:pPr>
            <a:endParaRPr lang="es-ES" sz="2000" dirty="0">
              <a:ea typeface="Tahoma" panose="020B0604030504040204" pitchFamily="34" charset="0"/>
              <a:cs typeface="Tahoma" panose="020B0604030504040204" pitchFamily="34" charset="0"/>
            </a:endParaRPr>
          </a:p>
          <a:p>
            <a:pPr marL="266700" indent="0" algn="just">
              <a:buNone/>
            </a:pPr>
            <a:r>
              <a:rPr lang="es-ES" sz="2000" b="1" dirty="0">
                <a:ea typeface="Tahoma" panose="020B0604030504040204" pitchFamily="34" charset="0"/>
                <a:cs typeface="Tahoma" panose="020B0604030504040204" pitchFamily="34" charset="0"/>
              </a:rPr>
              <a:t>CITA ENTRE PARÉNTESIS</a:t>
            </a:r>
          </a:p>
          <a:p>
            <a:pPr marL="266700" indent="0" algn="just">
              <a:buNone/>
            </a:pPr>
            <a:r>
              <a:rPr lang="es-ES" sz="2000" dirty="0">
                <a:ea typeface="Tahoma" panose="020B0604030504040204" pitchFamily="34" charset="0"/>
                <a:cs typeface="Tahoma" panose="020B0604030504040204" pitchFamily="34" charset="0"/>
              </a:rPr>
              <a:t>(Ayala, 1983, como se citó en Sánchez, 2009)</a:t>
            </a:r>
          </a:p>
          <a:p>
            <a:pPr marL="266700" indent="0" algn="just">
              <a:buNone/>
            </a:pPr>
            <a:endParaRPr lang="es-ES" sz="2000" dirty="0">
              <a:ea typeface="Tahoma" panose="020B0604030504040204" pitchFamily="34" charset="0"/>
              <a:cs typeface="Tahoma" panose="020B0604030504040204" pitchFamily="34" charset="0"/>
            </a:endParaRPr>
          </a:p>
          <a:p>
            <a:pPr marL="266700" indent="0" algn="just">
              <a:buNone/>
            </a:pPr>
            <a:r>
              <a:rPr lang="es-ES" sz="2000" b="1" dirty="0">
                <a:ea typeface="Tahoma" panose="020B0604030504040204" pitchFamily="34" charset="0"/>
                <a:cs typeface="Tahoma" panose="020B0604030504040204" pitchFamily="34" charset="0"/>
              </a:rPr>
              <a:t>CITA NARRATIVA</a:t>
            </a:r>
          </a:p>
          <a:p>
            <a:pPr marL="266700" indent="0" algn="just">
              <a:buNone/>
            </a:pPr>
            <a:r>
              <a:rPr lang="es-ES" sz="2000" dirty="0">
                <a:ea typeface="Tahoma" panose="020B0604030504040204" pitchFamily="34" charset="0"/>
                <a:cs typeface="Tahoma" panose="020B0604030504040204" pitchFamily="34" charset="0"/>
              </a:rPr>
              <a:t>Ayala (1983, como se citó en Sánchez, 2009) afirma que “no todas las estrellas que brillan hoy brillarán mañana”. </a:t>
            </a:r>
            <a:endParaRPr lang="en-US" sz="2000" b="1"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14</a:t>
            </a:fld>
            <a:endParaRPr lang="es-PE"/>
          </a:p>
        </p:txBody>
      </p:sp>
    </p:spTree>
    <p:extLst>
      <p:ext uri="{BB962C8B-B14F-4D97-AF65-F5344CB8AC3E}">
        <p14:creationId xmlns:p14="http://schemas.microsoft.com/office/powerpoint/2010/main" val="395705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539552" y="209924"/>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CITA DE UN TRABAJO DE VARIOS AUTORES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60BA5556-C230-4CA4-AD19-8732C4B3FDCD}"/>
              </a:ext>
            </a:extLst>
          </p:cNvPr>
          <p:cNvSpPr>
            <a:spLocks noGrp="1"/>
          </p:cNvSpPr>
          <p:nvPr>
            <p:ph idx="1"/>
          </p:nvPr>
        </p:nvSpPr>
        <p:spPr>
          <a:xfrm>
            <a:off x="724110" y="1748555"/>
            <a:ext cx="10966650" cy="4660871"/>
          </a:xfrm>
        </p:spPr>
        <p:txBody>
          <a:bodyPr>
            <a:noAutofit/>
          </a:bodyPr>
          <a:lstStyle/>
          <a:p>
            <a:pPr marL="0"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 </a:t>
            </a:r>
            <a:r>
              <a:rPr lang="es-ES" sz="1600" b="1" dirty="0">
                <a:ea typeface="Tahoma" panose="020B0604030504040204" pitchFamily="34" charset="0"/>
                <a:cs typeface="Tahoma" panose="020B0604030504040204" pitchFamily="34" charset="0"/>
              </a:rPr>
              <a:t>Dos autores.- </a:t>
            </a:r>
            <a:r>
              <a:rPr lang="es-ES" sz="1600" dirty="0">
                <a:ea typeface="Tahoma" panose="020B0604030504040204" pitchFamily="34" charset="0"/>
                <a:cs typeface="Tahoma" panose="020B0604030504040204" pitchFamily="34" charset="0"/>
              </a:rPr>
              <a:t>Cite ambos autores.</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Ej.</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Evans &amp; Lindsay (2015) mencionan que “la administración estratégica es fundamental en las organizaciones”. (p. 75).</a:t>
            </a:r>
          </a:p>
          <a:p>
            <a:pPr algn="just">
              <a:lnSpc>
                <a:spcPct val="80000"/>
              </a:lnSpc>
              <a:spcBef>
                <a:spcPts val="0"/>
              </a:spcBef>
              <a:buClr>
                <a:schemeClr val="folHlink"/>
              </a:buClr>
              <a:buSzPct val="90000"/>
              <a:buNone/>
              <a:defRPr/>
            </a:pPr>
            <a:endParaRPr lang="es-ES" sz="1600" dirty="0">
              <a:ea typeface="Tahoma" panose="020B0604030504040204" pitchFamily="34" charset="0"/>
              <a:cs typeface="Tahoma" panose="020B0604030504040204" pitchFamily="34" charset="0"/>
            </a:endParaRPr>
          </a:p>
          <a:p>
            <a:pPr marL="0" indent="0" algn="just">
              <a:lnSpc>
                <a:spcPct val="80000"/>
              </a:lnSpc>
              <a:spcBef>
                <a:spcPts val="0"/>
              </a:spcBef>
              <a:buClr>
                <a:schemeClr val="folHlink"/>
              </a:buClr>
              <a:buSzPct val="90000"/>
              <a:buNone/>
              <a:defRPr/>
            </a:pPr>
            <a:r>
              <a:rPr lang="es-ES" sz="1600" dirty="0">
                <a:ea typeface="Tahoma" panose="020B0604030504040204" pitchFamily="34" charset="0"/>
                <a:cs typeface="Tahoma" panose="020B0604030504040204" pitchFamily="34" charset="0"/>
              </a:rPr>
              <a:t>- </a:t>
            </a:r>
            <a:r>
              <a:rPr lang="es-ES" sz="1600" b="1" dirty="0">
                <a:ea typeface="Tahoma" panose="020B0604030504040204" pitchFamily="34" charset="0"/>
                <a:cs typeface="Tahoma" panose="020B0604030504040204" pitchFamily="34" charset="0"/>
              </a:rPr>
              <a:t>Más de tres autores hasta cinco autores</a:t>
            </a:r>
            <a:r>
              <a:rPr lang="es-ES" sz="1600" dirty="0">
                <a:ea typeface="Tahoma" panose="020B0604030504040204" pitchFamily="34" charset="0"/>
                <a:cs typeface="Tahoma" panose="020B0604030504040204" pitchFamily="34" charset="0"/>
              </a:rPr>
              <a:t>.- Cítelos a todos la primera vez, luego es posible reducir la cita al autor principal, seguida por la expresión “et al.” antes del año de publicación. </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Ej.</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López, Rosen, Aguirre &amp; Marín (1994) hallaron que…</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[primera cita en el texto]</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López, et al. (1994) indican que…</a:t>
            </a:r>
          </a:p>
          <a:p>
            <a:pPr marL="85725"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[primera cita subsecuente]</a:t>
            </a:r>
          </a:p>
          <a:p>
            <a:pPr marL="0" indent="0"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 </a:t>
            </a:r>
            <a:r>
              <a:rPr lang="es-ES" sz="1600" b="1" dirty="0">
                <a:ea typeface="Tahoma" panose="020B0604030504040204" pitchFamily="34" charset="0"/>
                <a:cs typeface="Tahoma" panose="020B0604030504040204" pitchFamily="34" charset="0"/>
              </a:rPr>
              <a:t>Más de seis autores</a:t>
            </a:r>
            <a:r>
              <a:rPr lang="es-ES" sz="1600" dirty="0">
                <a:ea typeface="Tahoma" panose="020B0604030504040204" pitchFamily="34" charset="0"/>
                <a:cs typeface="Tahoma" panose="020B0604030504040204" pitchFamily="34" charset="0"/>
              </a:rPr>
              <a:t>.- Cite únicamente el apellido del primero de ellos seguido por el “et al.” y el año para la primera cita y también para las subsecuentes</a:t>
            </a:r>
          </a:p>
          <a:p>
            <a:pPr marL="85725" indent="47625" algn="just">
              <a:lnSpc>
                <a:spcPct val="80000"/>
              </a:lnSpc>
              <a:buClr>
                <a:schemeClr val="folHlink"/>
              </a:buClr>
              <a:buSzPct val="90000"/>
              <a:buNone/>
              <a:defRPr/>
            </a:pPr>
            <a:r>
              <a:rPr lang="es-ES" sz="1600" dirty="0">
                <a:ea typeface="Tahoma" panose="020B0604030504040204" pitchFamily="34" charset="0"/>
                <a:cs typeface="Tahoma" panose="020B0604030504040204" pitchFamily="34" charset="0"/>
              </a:rPr>
              <a:t>Ej.</a:t>
            </a:r>
          </a:p>
          <a:p>
            <a:pPr marL="85725" indent="47625" algn="just">
              <a:lnSpc>
                <a:spcPct val="80000"/>
              </a:lnSpc>
              <a:buClr>
                <a:schemeClr val="folHlink"/>
              </a:buClr>
              <a:buSzPct val="90000"/>
              <a:buNone/>
              <a:defRPr/>
            </a:pPr>
            <a:r>
              <a:rPr lang="es-ES" sz="1600" dirty="0" err="1">
                <a:ea typeface="Tahoma" panose="020B0604030504040204" pitchFamily="34" charset="0"/>
                <a:cs typeface="Tahoma" panose="020B0604030504040204" pitchFamily="34" charset="0"/>
              </a:rPr>
              <a:t>Robbins</a:t>
            </a:r>
            <a:r>
              <a:rPr lang="es-ES" sz="1600" dirty="0">
                <a:ea typeface="Tahoma" panose="020B0604030504040204" pitchFamily="34" charset="0"/>
                <a:cs typeface="Tahoma" panose="020B0604030504040204" pitchFamily="34" charset="0"/>
              </a:rPr>
              <a:t>, et al. (2017) indica que…</a:t>
            </a:r>
          </a:p>
          <a:p>
            <a:pPr marL="85725" indent="47625" algn="just">
              <a:lnSpc>
                <a:spcPct val="80000"/>
              </a:lnSpc>
              <a:spcBef>
                <a:spcPts val="0"/>
              </a:spcBef>
              <a:buClr>
                <a:schemeClr val="folHlink"/>
              </a:buClr>
              <a:buSzPct val="90000"/>
              <a:buNone/>
              <a:defRPr/>
            </a:pPr>
            <a:r>
              <a:rPr lang="es-ES" sz="1600" dirty="0">
                <a:ea typeface="Tahoma" panose="020B0604030504040204" pitchFamily="34" charset="0"/>
                <a:cs typeface="Tahoma" panose="020B0604030504040204" pitchFamily="34" charset="0"/>
              </a:rPr>
              <a:t>[primera cita en el texto]</a:t>
            </a: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15</a:t>
            </a:fld>
            <a:endParaRPr lang="es-PE"/>
          </a:p>
        </p:txBody>
      </p:sp>
    </p:spTree>
    <p:extLst>
      <p:ext uri="{BB962C8B-B14F-4D97-AF65-F5344CB8AC3E}">
        <p14:creationId xmlns:p14="http://schemas.microsoft.com/office/powerpoint/2010/main" val="6789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539552" y="209924"/>
            <a:ext cx="8676456" cy="694974"/>
          </a:xfrm>
        </p:spPr>
        <p:txBody>
          <a:bodyPr>
            <a:normAutofit fontScale="90000"/>
          </a:bodyPr>
          <a:lstStyle/>
          <a:p>
            <a:r>
              <a:rPr lang="es-ES" sz="3200" b="1" dirty="0">
                <a:solidFill>
                  <a:schemeClr val="bg1"/>
                </a:solidFill>
                <a:latin typeface="+mn-lt"/>
                <a:ea typeface="Tahoma" panose="020B0604030504040204" pitchFamily="34" charset="0"/>
                <a:cs typeface="Tahoma" panose="020B0604030504040204" pitchFamily="34" charset="0"/>
              </a:rPr>
              <a:t>CITA DE UN TRABAJO DE UN AUTOR CORPORATIVO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1" name="Marcador de contenido 2">
            <a:extLst>
              <a:ext uri="{FF2B5EF4-FFF2-40B4-BE49-F238E27FC236}">
                <a16:creationId xmlns:a16="http://schemas.microsoft.com/office/drawing/2014/main" id="{1C522BCB-963C-45DF-8105-94C7A758B40A}"/>
              </a:ext>
            </a:extLst>
          </p:cNvPr>
          <p:cNvSpPr>
            <a:spLocks noGrp="1"/>
          </p:cNvSpPr>
          <p:nvPr>
            <p:ph idx="1"/>
          </p:nvPr>
        </p:nvSpPr>
        <p:spPr>
          <a:xfrm>
            <a:off x="914817" y="1771650"/>
            <a:ext cx="10485821" cy="4365526"/>
          </a:xfrm>
        </p:spPr>
        <p:txBody>
          <a:bodyPr>
            <a:normAutofit fontScale="92500" lnSpcReduction="10000"/>
          </a:bodyPr>
          <a:lstStyle/>
          <a:p>
            <a:pPr lvl="0" algn="just">
              <a:lnSpc>
                <a:spcPct val="150000"/>
              </a:lnSpc>
              <a:spcBef>
                <a:spcPts val="0"/>
              </a:spcBef>
              <a:defRPr/>
            </a:pPr>
            <a:r>
              <a:rPr lang="es-ES" sz="1900" dirty="0">
                <a:solidFill>
                  <a:prstClr val="black"/>
                </a:solidFill>
                <a:ea typeface="Tahoma" panose="020B0604030504040204" pitchFamily="34" charset="0"/>
                <a:cs typeface="Tahoma" panose="020B0604030504040204" pitchFamily="34" charset="0"/>
              </a:rPr>
              <a:t>Cuando un grupo es el autor, también llamado autor corporativo o autor institucional, cite su nombre completo la primera </a:t>
            </a:r>
            <a:r>
              <a:rPr lang="es-ES" sz="1900" dirty="0" smtClean="0">
                <a:solidFill>
                  <a:prstClr val="black"/>
                </a:solidFill>
                <a:ea typeface="Tahoma" panose="020B0604030504040204" pitchFamily="34" charset="0"/>
                <a:cs typeface="Tahoma" panose="020B0604030504040204" pitchFamily="34" charset="0"/>
              </a:rPr>
              <a:t>vez. </a:t>
            </a:r>
            <a:r>
              <a:rPr lang="es-ES" sz="1900" dirty="0">
                <a:solidFill>
                  <a:prstClr val="black"/>
                </a:solidFill>
                <a:ea typeface="Tahoma" panose="020B0604030504040204" pitchFamily="34" charset="0"/>
                <a:cs typeface="Tahoma" panose="020B0604030504040204" pitchFamily="34" charset="0"/>
              </a:rPr>
              <a:t>L</a:t>
            </a:r>
            <a:r>
              <a:rPr lang="es-ES" sz="1900" dirty="0" smtClean="0">
                <a:solidFill>
                  <a:prstClr val="black"/>
                </a:solidFill>
                <a:ea typeface="Tahoma" panose="020B0604030504040204" pitchFamily="34" charset="0"/>
                <a:cs typeface="Tahoma" panose="020B0604030504040204" pitchFamily="34" charset="0"/>
              </a:rPr>
              <a:t>uego </a:t>
            </a:r>
            <a:r>
              <a:rPr lang="es-ES" sz="1900" dirty="0">
                <a:solidFill>
                  <a:prstClr val="black"/>
                </a:solidFill>
                <a:ea typeface="Tahoma" panose="020B0604030504040204" pitchFamily="34" charset="0"/>
                <a:cs typeface="Tahoma" panose="020B0604030504040204" pitchFamily="34" charset="0"/>
              </a:rPr>
              <a:t>puede abreviar.</a:t>
            </a:r>
            <a:endParaRPr lang="es-HN" sz="1900" dirty="0">
              <a:solidFill>
                <a:prstClr val="black"/>
              </a:solidFill>
              <a:ea typeface="Tahoma" panose="020B0604030504040204" pitchFamily="34" charset="0"/>
              <a:cs typeface="Tahoma" panose="020B0604030504040204" pitchFamily="34" charset="0"/>
            </a:endParaRPr>
          </a:p>
          <a:p>
            <a:pPr lvl="0" algn="just">
              <a:buClr>
                <a:srgbClr val="96A9A9"/>
              </a:buClr>
              <a:buSzPct val="90000"/>
              <a:buNone/>
            </a:pPr>
            <a:endParaRPr lang="es-ES" sz="1700" dirty="0">
              <a:solidFill>
                <a:prstClr val="black"/>
              </a:solidFill>
              <a:ea typeface="Tahoma" panose="020B0604030504040204" pitchFamily="34" charset="0"/>
              <a:cs typeface="Tahoma" panose="020B0604030504040204" pitchFamily="34" charset="0"/>
            </a:endParaRPr>
          </a:p>
          <a:p>
            <a:pPr marL="363538" lvl="0" indent="0" algn="just">
              <a:buClr>
                <a:srgbClr val="96A9A9"/>
              </a:buClr>
              <a:buSzPct val="90000"/>
              <a:buNone/>
            </a:pPr>
            <a:r>
              <a:rPr lang="es-ES" sz="1700" dirty="0">
                <a:solidFill>
                  <a:prstClr val="black"/>
                </a:solidFill>
                <a:ea typeface="Tahoma" panose="020B0604030504040204" pitchFamily="34" charset="0"/>
                <a:cs typeface="Tahoma" panose="020B0604030504040204" pitchFamily="34" charset="0"/>
              </a:rPr>
              <a:t>Grupos (identificados fácilmente a través de abreviaturas como autores)</a:t>
            </a:r>
          </a:p>
          <a:p>
            <a:pPr marL="363538" lvl="0" indent="0" algn="just">
              <a:buClr>
                <a:srgbClr val="96A9A9"/>
              </a:buClr>
              <a:buSzPct val="90000"/>
              <a:buNone/>
            </a:pPr>
            <a:r>
              <a:rPr lang="es-ES" sz="1700" dirty="0">
                <a:solidFill>
                  <a:prstClr val="black"/>
                </a:solidFill>
                <a:ea typeface="Tahoma" panose="020B0604030504040204" pitchFamily="34" charset="0"/>
                <a:cs typeface="Tahoma" panose="020B0604030504040204" pitchFamily="34" charset="0"/>
              </a:rPr>
              <a:t>Ej.</a:t>
            </a:r>
          </a:p>
          <a:p>
            <a:pPr marL="363538" lvl="0" indent="0">
              <a:spcBef>
                <a:spcPts val="0"/>
              </a:spcBef>
              <a:buNone/>
            </a:pPr>
            <a:r>
              <a:rPr lang="es-HN" sz="1700" dirty="0" err="1">
                <a:solidFill>
                  <a:prstClr val="black"/>
                </a:solidFill>
                <a:ea typeface="Tahoma" panose="020B0604030504040204" pitchFamily="34" charset="0"/>
                <a:cs typeface="Tahoma" panose="020B0604030504040204" pitchFamily="34" charset="0"/>
              </a:rPr>
              <a:t>National</a:t>
            </a:r>
            <a:r>
              <a:rPr lang="es-HN" sz="1700" dirty="0">
                <a:solidFill>
                  <a:prstClr val="black"/>
                </a:solidFill>
                <a:ea typeface="Tahoma" panose="020B0604030504040204" pitchFamily="34" charset="0"/>
                <a:cs typeface="Tahoma" panose="020B0604030504040204" pitchFamily="34" charset="0"/>
              </a:rPr>
              <a:t> </a:t>
            </a:r>
            <a:r>
              <a:rPr lang="es-HN" sz="1700" dirty="0" err="1">
                <a:solidFill>
                  <a:prstClr val="black"/>
                </a:solidFill>
                <a:ea typeface="Tahoma" panose="020B0604030504040204" pitchFamily="34" charset="0"/>
                <a:cs typeface="Tahoma" panose="020B0604030504040204" pitchFamily="34" charset="0"/>
              </a:rPr>
              <a:t>Institute</a:t>
            </a:r>
            <a:r>
              <a:rPr lang="es-HN" sz="1700" dirty="0">
                <a:solidFill>
                  <a:prstClr val="black"/>
                </a:solidFill>
                <a:ea typeface="Tahoma" panose="020B0604030504040204" pitchFamily="34" charset="0"/>
                <a:cs typeface="Tahoma" panose="020B0604030504040204" pitchFamily="34" charset="0"/>
              </a:rPr>
              <a:t> of Mental </a:t>
            </a:r>
            <a:r>
              <a:rPr lang="es-HN" sz="1700" dirty="0" err="1">
                <a:solidFill>
                  <a:prstClr val="black"/>
                </a:solidFill>
                <a:ea typeface="Tahoma" panose="020B0604030504040204" pitchFamily="34" charset="0"/>
                <a:cs typeface="Tahoma" panose="020B0604030504040204" pitchFamily="34" charset="0"/>
              </a:rPr>
              <a:t>Health</a:t>
            </a:r>
            <a:r>
              <a:rPr lang="es-HN" sz="1700" dirty="0">
                <a:solidFill>
                  <a:prstClr val="black"/>
                </a:solidFill>
                <a:ea typeface="Tahoma" panose="020B0604030504040204" pitchFamily="34" charset="0"/>
                <a:cs typeface="Tahoma" panose="020B0604030504040204" pitchFamily="34" charset="0"/>
              </a:rPr>
              <a:t> (NIMH, 2003) menciona que…</a:t>
            </a:r>
          </a:p>
          <a:p>
            <a:pPr marL="363538" lvl="0" indent="0">
              <a:spcBef>
                <a:spcPts val="0"/>
              </a:spcBef>
              <a:buNone/>
              <a:defRPr/>
            </a:pPr>
            <a:r>
              <a:rPr lang="es-ES" sz="1700" dirty="0">
                <a:solidFill>
                  <a:prstClr val="black"/>
                </a:solidFill>
                <a:ea typeface="Tahoma" panose="020B0604030504040204" pitchFamily="34" charset="0"/>
                <a:cs typeface="Tahoma" panose="020B0604030504040204" pitchFamily="34" charset="0"/>
              </a:rPr>
              <a:t>[primera cita en el texto]</a:t>
            </a:r>
          </a:p>
          <a:p>
            <a:pPr marL="363538" lvl="0" indent="0">
              <a:spcBef>
                <a:spcPts val="0"/>
              </a:spcBef>
              <a:buNone/>
            </a:pPr>
            <a:endParaRPr lang="es-HN" sz="1700" dirty="0">
              <a:solidFill>
                <a:prstClr val="black"/>
              </a:solidFill>
              <a:ea typeface="Tahoma" panose="020B0604030504040204" pitchFamily="34" charset="0"/>
              <a:cs typeface="Tahoma" panose="020B0604030504040204" pitchFamily="34" charset="0"/>
            </a:endParaRPr>
          </a:p>
          <a:p>
            <a:pPr marL="363538" lvl="0" indent="0">
              <a:spcBef>
                <a:spcPts val="0"/>
              </a:spcBef>
              <a:buNone/>
            </a:pPr>
            <a:r>
              <a:rPr lang="es-HN" sz="1700" dirty="0">
                <a:solidFill>
                  <a:prstClr val="black"/>
                </a:solidFill>
                <a:ea typeface="Tahoma" panose="020B0604030504040204" pitchFamily="34" charset="0"/>
                <a:cs typeface="Tahoma" panose="020B0604030504040204" pitchFamily="34" charset="0"/>
              </a:rPr>
              <a:t>NIMH (2003) concluye que…</a:t>
            </a:r>
          </a:p>
          <a:p>
            <a:pPr marL="363538" lvl="0" indent="0">
              <a:spcBef>
                <a:spcPts val="0"/>
              </a:spcBef>
              <a:buNone/>
              <a:defRPr/>
            </a:pPr>
            <a:r>
              <a:rPr lang="es-ES" sz="1700" dirty="0">
                <a:solidFill>
                  <a:prstClr val="black"/>
                </a:solidFill>
                <a:ea typeface="Tahoma" panose="020B0604030504040204" pitchFamily="34" charset="0"/>
                <a:cs typeface="Tahoma" panose="020B0604030504040204" pitchFamily="34" charset="0"/>
              </a:rPr>
              <a:t>[primera cita subsecuente]</a:t>
            </a:r>
          </a:p>
          <a:p>
            <a:pPr marL="363538" lvl="0" indent="0">
              <a:spcBef>
                <a:spcPts val="0"/>
              </a:spcBef>
              <a:buNone/>
            </a:pPr>
            <a:endParaRPr lang="es-HN" sz="1700" dirty="0">
              <a:solidFill>
                <a:prstClr val="black"/>
              </a:solidFill>
              <a:ea typeface="Tahoma" panose="020B0604030504040204" pitchFamily="34" charset="0"/>
              <a:cs typeface="Tahoma" panose="020B0604030504040204" pitchFamily="34" charset="0"/>
            </a:endParaRPr>
          </a:p>
          <a:p>
            <a:pPr marL="363538" lvl="0" indent="0">
              <a:spcBef>
                <a:spcPts val="0"/>
              </a:spcBef>
              <a:buNone/>
            </a:pPr>
            <a:r>
              <a:rPr lang="es-HN" sz="1700" dirty="0">
                <a:solidFill>
                  <a:prstClr val="black"/>
                </a:solidFill>
                <a:ea typeface="Tahoma" panose="020B0604030504040204" pitchFamily="34" charset="0"/>
                <a:cs typeface="Tahoma" panose="020B0604030504040204" pitchFamily="34" charset="0"/>
              </a:rPr>
              <a:t>Grupos (sin abreviaturas como autores)</a:t>
            </a:r>
          </a:p>
          <a:p>
            <a:pPr marL="363538" lvl="0" indent="0">
              <a:spcBef>
                <a:spcPts val="0"/>
              </a:spcBef>
              <a:buNone/>
            </a:pPr>
            <a:r>
              <a:rPr lang="es-HN" sz="1700" dirty="0">
                <a:solidFill>
                  <a:prstClr val="black"/>
                </a:solidFill>
                <a:ea typeface="Tahoma" panose="020B0604030504040204" pitchFamily="34" charset="0"/>
                <a:cs typeface="Tahoma" panose="020B0604030504040204" pitchFamily="34" charset="0"/>
              </a:rPr>
              <a:t>Ej.</a:t>
            </a:r>
          </a:p>
          <a:p>
            <a:pPr marL="363538" lvl="0" indent="0">
              <a:spcBef>
                <a:spcPts val="0"/>
              </a:spcBef>
              <a:buNone/>
            </a:pPr>
            <a:r>
              <a:rPr lang="es-HN" sz="1700" dirty="0" err="1">
                <a:solidFill>
                  <a:prstClr val="black"/>
                </a:solidFill>
                <a:ea typeface="Tahoma" panose="020B0604030504040204" pitchFamily="34" charset="0"/>
                <a:cs typeface="Tahoma" panose="020B0604030504040204" pitchFamily="34" charset="0"/>
              </a:rPr>
              <a:t>University</a:t>
            </a:r>
            <a:r>
              <a:rPr lang="es-HN" sz="1700" dirty="0">
                <a:solidFill>
                  <a:prstClr val="black"/>
                </a:solidFill>
                <a:ea typeface="Tahoma" panose="020B0604030504040204" pitchFamily="34" charset="0"/>
                <a:cs typeface="Tahoma" panose="020B0604030504040204" pitchFamily="34" charset="0"/>
              </a:rPr>
              <a:t> of Pittsburgh (2005) proporciona…</a:t>
            </a:r>
          </a:p>
          <a:p>
            <a:pPr marL="363538" lvl="0" indent="0">
              <a:spcBef>
                <a:spcPts val="0"/>
              </a:spcBef>
              <a:buNone/>
              <a:defRPr/>
            </a:pPr>
            <a:r>
              <a:rPr lang="es-ES" sz="1700" dirty="0">
                <a:solidFill>
                  <a:prstClr val="black"/>
                </a:solidFill>
                <a:ea typeface="Tahoma" panose="020B0604030504040204" pitchFamily="34" charset="0"/>
                <a:cs typeface="Tahoma" panose="020B0604030504040204" pitchFamily="34" charset="0"/>
              </a:rPr>
              <a:t>[primera cita en el texto]</a:t>
            </a:r>
          </a:p>
          <a:p>
            <a:pPr marL="363538" lvl="0" indent="0">
              <a:spcBef>
                <a:spcPts val="0"/>
              </a:spcBef>
              <a:buNone/>
              <a:defRPr/>
            </a:pPr>
            <a:endParaRPr lang="es-ES" sz="1700" dirty="0">
              <a:solidFill>
                <a:prstClr val="black"/>
              </a:solidFill>
              <a:ea typeface="Tahoma" panose="020B0604030504040204" pitchFamily="34" charset="0"/>
              <a:cs typeface="Tahoma" panose="020B0604030504040204" pitchFamily="34" charset="0"/>
            </a:endParaRPr>
          </a:p>
          <a:p>
            <a:pPr marL="363538" lvl="0" indent="0">
              <a:spcBef>
                <a:spcPts val="0"/>
              </a:spcBef>
              <a:buNone/>
              <a:defRPr/>
            </a:pPr>
            <a:r>
              <a:rPr lang="es-HN" sz="1700" dirty="0" err="1">
                <a:solidFill>
                  <a:prstClr val="black"/>
                </a:solidFill>
                <a:ea typeface="Tahoma" panose="020B0604030504040204" pitchFamily="34" charset="0"/>
                <a:cs typeface="Tahoma" panose="020B0604030504040204" pitchFamily="34" charset="0"/>
              </a:rPr>
              <a:t>University</a:t>
            </a:r>
            <a:r>
              <a:rPr lang="es-HN" sz="1700" dirty="0">
                <a:solidFill>
                  <a:prstClr val="black"/>
                </a:solidFill>
                <a:ea typeface="Tahoma" panose="020B0604030504040204" pitchFamily="34" charset="0"/>
                <a:cs typeface="Tahoma" panose="020B0604030504040204" pitchFamily="34" charset="0"/>
              </a:rPr>
              <a:t> of Pittsburgh (2005) indica que…</a:t>
            </a:r>
          </a:p>
          <a:p>
            <a:pPr marL="363538" lvl="0" indent="0">
              <a:spcBef>
                <a:spcPts val="0"/>
              </a:spcBef>
              <a:buNone/>
              <a:defRPr/>
            </a:pPr>
            <a:r>
              <a:rPr lang="es-ES" sz="1700" dirty="0">
                <a:solidFill>
                  <a:prstClr val="black"/>
                </a:solidFill>
                <a:ea typeface="Tahoma" panose="020B0604030504040204" pitchFamily="34" charset="0"/>
                <a:cs typeface="Tahoma" panose="020B0604030504040204" pitchFamily="34" charset="0"/>
              </a:rPr>
              <a:t>[primera cita subsecuente]</a:t>
            </a:r>
          </a:p>
          <a:p>
            <a:pPr marL="0" indent="0">
              <a:buNone/>
            </a:pPr>
            <a:endParaRPr lang="en-US" dirty="0"/>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16</a:t>
            </a:fld>
            <a:endParaRPr lang="es-PE"/>
          </a:p>
        </p:txBody>
      </p:sp>
    </p:spTree>
    <p:extLst>
      <p:ext uri="{BB962C8B-B14F-4D97-AF65-F5344CB8AC3E}">
        <p14:creationId xmlns:p14="http://schemas.microsoft.com/office/powerpoint/2010/main" val="171884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539551" y="167979"/>
            <a:ext cx="9032287" cy="694974"/>
          </a:xfrm>
        </p:spPr>
        <p:txBody>
          <a:bodyPr>
            <a:normAutofit fontScale="90000"/>
          </a:bodyPr>
          <a:lstStyle/>
          <a:p>
            <a:r>
              <a:rPr lang="es-ES" sz="3200" b="1" dirty="0">
                <a:solidFill>
                  <a:schemeClr val="bg1"/>
                </a:solidFill>
                <a:latin typeface="+mn-lt"/>
                <a:ea typeface="Tahoma" panose="020B0604030504040204" pitchFamily="34" charset="0"/>
                <a:cs typeface="Tahoma" panose="020B0604030504040204" pitchFamily="34" charset="0"/>
              </a:rPr>
              <a:t>CITA DE UN TRABAJO DE AUTORES CON EL </a:t>
            </a:r>
            <a:br>
              <a:rPr lang="es-ES" sz="3200" b="1" dirty="0">
                <a:solidFill>
                  <a:schemeClr val="bg1"/>
                </a:solidFill>
                <a:latin typeface="+mn-lt"/>
                <a:ea typeface="Tahoma" panose="020B0604030504040204" pitchFamily="34" charset="0"/>
                <a:cs typeface="Tahoma" panose="020B0604030504040204" pitchFamily="34" charset="0"/>
              </a:rPr>
            </a:br>
            <a:r>
              <a:rPr lang="es-ES" sz="3200" b="1" dirty="0">
                <a:solidFill>
                  <a:schemeClr val="bg1"/>
                </a:solidFill>
                <a:latin typeface="+mn-lt"/>
                <a:ea typeface="Tahoma" panose="020B0604030504040204" pitchFamily="34" charset="0"/>
                <a:cs typeface="Tahoma" panose="020B0604030504040204" pitchFamily="34" charset="0"/>
              </a:rPr>
              <a:t>MISMO APELLIDO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4EC88D14-BA2A-4DC6-BD14-C652338DEC2C}"/>
              </a:ext>
            </a:extLst>
          </p:cNvPr>
          <p:cNvSpPr>
            <a:spLocks noGrp="1"/>
          </p:cNvSpPr>
          <p:nvPr>
            <p:ph idx="1"/>
          </p:nvPr>
        </p:nvSpPr>
        <p:spPr>
          <a:xfrm>
            <a:off x="1426407" y="2542063"/>
            <a:ext cx="9473410" cy="3103727"/>
          </a:xfrm>
        </p:spPr>
        <p:txBody>
          <a:bodyPr>
            <a:normAutofit/>
          </a:bodyPr>
          <a:lstStyle/>
          <a:p>
            <a:pPr lvl="0" algn="just">
              <a:lnSpc>
                <a:spcPct val="150000"/>
              </a:lnSpc>
              <a:spcBef>
                <a:spcPts val="0"/>
              </a:spcBef>
              <a:defRPr/>
            </a:pPr>
            <a:r>
              <a:rPr lang="es-ES" sz="1800" dirty="0">
                <a:solidFill>
                  <a:prstClr val="black"/>
                </a:solidFill>
                <a:ea typeface="Tahoma" panose="020B0604030504040204" pitchFamily="34" charset="0"/>
                <a:cs typeface="Tahoma" panose="020B0604030504040204" pitchFamily="34" charset="0"/>
              </a:rPr>
              <a:t>Si una lista de referencias contiene publicaciones realizadas por dos o más autores principales con el mismo apellido, incluya las iniciales del primer autor en todas las citas dentro del texto. Las iniciales ayudan al lector a evitar la confusión y a localizar la entrada en la lista de referencias.</a:t>
            </a:r>
          </a:p>
          <a:p>
            <a:pPr marL="266700" lvl="0" indent="0" algn="just">
              <a:lnSpc>
                <a:spcPct val="150000"/>
              </a:lnSpc>
              <a:spcBef>
                <a:spcPts val="0"/>
              </a:spcBef>
              <a:buNone/>
              <a:defRPr/>
            </a:pPr>
            <a:r>
              <a:rPr lang="es-ES" sz="1800" dirty="0">
                <a:solidFill>
                  <a:prstClr val="black"/>
                </a:solidFill>
                <a:ea typeface="Tahoma" panose="020B0604030504040204" pitchFamily="34" charset="0"/>
                <a:cs typeface="Tahoma" panose="020B0604030504040204" pitchFamily="34" charset="0"/>
              </a:rPr>
              <a:t>Ej.</a:t>
            </a:r>
          </a:p>
          <a:p>
            <a:pPr marL="0" lvl="0" indent="0">
              <a:spcBef>
                <a:spcPts val="0"/>
              </a:spcBef>
              <a:buNone/>
            </a:pPr>
            <a:endParaRPr lang="es-HN" sz="2000" dirty="0">
              <a:solidFill>
                <a:prstClr val="black"/>
              </a:solidFill>
              <a:cs typeface="Calibri" panose="020F0502020204030204" pitchFamily="34" charset="0"/>
            </a:endParaRPr>
          </a:p>
          <a:p>
            <a:pPr marL="363538" lvl="0" indent="0">
              <a:spcBef>
                <a:spcPts val="0"/>
              </a:spcBef>
              <a:buNone/>
            </a:pPr>
            <a:r>
              <a:rPr lang="es-HN" sz="1600" dirty="0">
                <a:solidFill>
                  <a:prstClr val="black"/>
                </a:solidFill>
                <a:ea typeface="Tahoma" panose="020B0604030504040204" pitchFamily="34" charset="0"/>
                <a:cs typeface="Tahoma" panose="020B0604030504040204" pitchFamily="34" charset="0"/>
              </a:rPr>
              <a:t>M.A. Light &amp; Light (2007) mencionan que…</a:t>
            </a:r>
          </a:p>
          <a:p>
            <a:pPr marL="363538" lvl="0" indent="0">
              <a:spcBef>
                <a:spcPts val="0"/>
              </a:spcBef>
              <a:buNone/>
            </a:pPr>
            <a:endParaRPr lang="es-HN" sz="1600" dirty="0">
              <a:solidFill>
                <a:prstClr val="black"/>
              </a:solidFill>
              <a:ea typeface="Tahoma" panose="020B0604030504040204" pitchFamily="34" charset="0"/>
              <a:cs typeface="Tahoma" panose="020B0604030504040204" pitchFamily="34" charset="0"/>
            </a:endParaRPr>
          </a:p>
          <a:p>
            <a:pPr marL="363538" lvl="0" indent="0">
              <a:spcBef>
                <a:spcPts val="0"/>
              </a:spcBef>
              <a:buNone/>
              <a:defRPr/>
            </a:pPr>
            <a:r>
              <a:rPr lang="es-ES" sz="1600" dirty="0">
                <a:solidFill>
                  <a:prstClr val="black"/>
                </a:solidFill>
                <a:ea typeface="Tahoma" panose="020B0604030504040204" pitchFamily="34" charset="0"/>
                <a:cs typeface="Tahoma" panose="020B0604030504040204" pitchFamily="34" charset="0"/>
              </a:rPr>
              <a:t>R.M. Lizano (2006) y J. Lizano (2008) concluyeron que…</a:t>
            </a:r>
            <a:endParaRPr lang="es-ES" sz="2000" dirty="0">
              <a:solidFill>
                <a:prstClr val="black"/>
              </a:solidFill>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17</a:t>
            </a:fld>
            <a:endParaRPr lang="es-PE"/>
          </a:p>
        </p:txBody>
      </p:sp>
    </p:spTree>
    <p:extLst>
      <p:ext uri="{BB962C8B-B14F-4D97-AF65-F5344CB8AC3E}">
        <p14:creationId xmlns:p14="http://schemas.microsoft.com/office/powerpoint/2010/main" val="399133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9032287"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CITA DE UN AUTOR NO IDENTIFICADO</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1" name="Marcador de contenido 2">
            <a:extLst>
              <a:ext uri="{FF2B5EF4-FFF2-40B4-BE49-F238E27FC236}">
                <a16:creationId xmlns:a16="http://schemas.microsoft.com/office/drawing/2014/main" id="{B4CAAB06-BFDF-402C-BAFD-D58889582F4C}"/>
              </a:ext>
            </a:extLst>
          </p:cNvPr>
          <p:cNvSpPr>
            <a:spLocks noGrp="1"/>
          </p:cNvSpPr>
          <p:nvPr>
            <p:ph idx="1"/>
          </p:nvPr>
        </p:nvSpPr>
        <p:spPr>
          <a:xfrm>
            <a:off x="1334128" y="1632007"/>
            <a:ext cx="9641190" cy="4911406"/>
          </a:xfrm>
        </p:spPr>
        <p:txBody>
          <a:bodyPr>
            <a:noAutofit/>
          </a:bodyPr>
          <a:lstStyle/>
          <a:p>
            <a:pPr marL="176213" indent="-176213" algn="just"/>
            <a:r>
              <a:rPr lang="es-ES" sz="1600" dirty="0">
                <a:ea typeface="Tahoma" panose="020B0604030504040204" pitchFamily="34" charset="0"/>
                <a:cs typeface="Tahoma" panose="020B0604030504040204" pitchFamily="34" charset="0"/>
              </a:rPr>
              <a:t>Al trabajar con fuentes sin autor para citar utilice las primeras palabras de la referencia (por lo común, el título) y el año de publicación.</a:t>
            </a:r>
          </a:p>
          <a:p>
            <a:pPr algn="just"/>
            <a:endParaRPr lang="es-ES" sz="1600" dirty="0">
              <a:ea typeface="Tahoma" panose="020B0604030504040204" pitchFamily="34" charset="0"/>
              <a:cs typeface="Tahoma" panose="020B0604030504040204" pitchFamily="34" charset="0"/>
            </a:endParaRPr>
          </a:p>
          <a:p>
            <a:pPr marL="180975" indent="0" algn="just">
              <a:buNone/>
            </a:pPr>
            <a:r>
              <a:rPr lang="es-ES" sz="1600" dirty="0">
                <a:ea typeface="Tahoma" panose="020B0604030504040204" pitchFamily="34" charset="0"/>
                <a:cs typeface="Tahoma" panose="020B0604030504040204" pitchFamily="34" charset="0"/>
              </a:rPr>
              <a:t>El título del libro, revista o folleto o informe en la cita se escribe en cursivas, igual que en la lista de referencia.</a:t>
            </a:r>
          </a:p>
          <a:p>
            <a:pPr marL="180975" indent="0" algn="just">
              <a:buNone/>
            </a:pPr>
            <a:r>
              <a:rPr lang="es-ES" sz="1600" dirty="0">
                <a:ea typeface="Tahoma" panose="020B0604030504040204" pitchFamily="34" charset="0"/>
                <a:cs typeface="Tahoma" panose="020B0604030504040204" pitchFamily="34" charset="0"/>
              </a:rPr>
              <a:t>Ej.</a:t>
            </a:r>
          </a:p>
          <a:p>
            <a:pPr marL="180975" indent="0" algn="just">
              <a:buNone/>
            </a:pPr>
            <a:r>
              <a:rPr lang="es-ES" sz="1600" dirty="0">
                <a:ea typeface="Tahoma" panose="020B0604030504040204" pitchFamily="34" charset="0"/>
                <a:cs typeface="Tahoma" panose="020B0604030504040204" pitchFamily="34" charset="0"/>
              </a:rPr>
              <a:t>El libro </a:t>
            </a:r>
            <a:r>
              <a:rPr lang="es-ES" sz="1600" i="1" dirty="0" err="1">
                <a:ea typeface="Tahoma" panose="020B0604030504040204" pitchFamily="34" charset="0"/>
                <a:cs typeface="Tahoma" panose="020B0604030504040204" pitchFamily="34" charset="0"/>
              </a:rPr>
              <a:t>College</a:t>
            </a:r>
            <a:r>
              <a:rPr lang="es-ES" sz="1600" i="1" dirty="0">
                <a:ea typeface="Tahoma" panose="020B0604030504040204" pitchFamily="34" charset="0"/>
                <a:cs typeface="Tahoma" panose="020B0604030504040204" pitchFamily="34" charset="0"/>
              </a:rPr>
              <a:t> </a:t>
            </a:r>
            <a:r>
              <a:rPr lang="es-ES" sz="1600" i="1" dirty="0" err="1">
                <a:ea typeface="Tahoma" panose="020B0604030504040204" pitchFamily="34" charset="0"/>
                <a:cs typeface="Tahoma" panose="020B0604030504040204" pitchFamily="34" charset="0"/>
              </a:rPr>
              <a:t>Bound</a:t>
            </a:r>
            <a:r>
              <a:rPr lang="es-ES" sz="1600" i="1" dirty="0">
                <a:ea typeface="Tahoma" panose="020B0604030504040204" pitchFamily="34" charset="0"/>
                <a:cs typeface="Tahoma" panose="020B0604030504040204" pitchFamily="34" charset="0"/>
              </a:rPr>
              <a:t> Seniors </a:t>
            </a:r>
            <a:r>
              <a:rPr lang="es-ES" sz="1600" dirty="0">
                <a:ea typeface="Tahoma" panose="020B0604030504040204" pitchFamily="34" charset="0"/>
                <a:cs typeface="Tahoma" panose="020B0604030504040204" pitchFamily="34" charset="0"/>
              </a:rPr>
              <a:t>(2008) señala que…</a:t>
            </a:r>
          </a:p>
          <a:p>
            <a:pPr marL="180975" indent="0" algn="just">
              <a:buNone/>
            </a:pPr>
            <a:endParaRPr lang="es-ES" sz="1600" dirty="0">
              <a:ea typeface="Tahoma" panose="020B0604030504040204" pitchFamily="34" charset="0"/>
              <a:cs typeface="Tahoma" panose="020B0604030504040204" pitchFamily="34" charset="0"/>
            </a:endParaRPr>
          </a:p>
          <a:p>
            <a:pPr marL="180975" indent="0" algn="just">
              <a:buNone/>
            </a:pPr>
            <a:r>
              <a:rPr lang="es-ES" sz="1600" dirty="0">
                <a:ea typeface="Tahoma" panose="020B0604030504040204" pitchFamily="34" charset="0"/>
                <a:cs typeface="Tahoma" panose="020B0604030504040204" pitchFamily="34" charset="0"/>
              </a:rPr>
              <a:t>Si es un capítulo, un artículo o página de internet, utilice comillas.</a:t>
            </a:r>
          </a:p>
          <a:p>
            <a:pPr marL="180975" indent="0" algn="just">
              <a:buNone/>
            </a:pPr>
            <a:r>
              <a:rPr lang="es-ES" sz="1600" dirty="0">
                <a:ea typeface="Tahoma" panose="020B0604030504040204" pitchFamily="34" charset="0"/>
                <a:cs typeface="Tahoma" panose="020B0604030504040204" pitchFamily="34" charset="0"/>
              </a:rPr>
              <a:t>Ej.</a:t>
            </a:r>
          </a:p>
          <a:p>
            <a:pPr marL="180975" indent="0" algn="just">
              <a:buNone/>
            </a:pPr>
            <a:r>
              <a:rPr lang="es-ES" sz="1600" dirty="0">
                <a:ea typeface="Tahoma" panose="020B0604030504040204" pitchFamily="34" charset="0"/>
                <a:cs typeface="Tahoma" panose="020B0604030504040204" pitchFamily="34" charset="0"/>
              </a:rPr>
              <a:t>En cuidado independiente (“</a:t>
            </a:r>
            <a:r>
              <a:rPr lang="es-ES" sz="1600" dirty="0" err="1">
                <a:ea typeface="Tahoma" panose="020B0604030504040204" pitchFamily="34" charset="0"/>
                <a:cs typeface="Tahoma" panose="020B0604030504040204" pitchFamily="34" charset="0"/>
              </a:rPr>
              <a:t>Study</a:t>
            </a:r>
            <a:r>
              <a:rPr lang="es-ES" sz="1600" dirty="0">
                <a:ea typeface="Tahoma" panose="020B0604030504040204" pitchFamily="34" charset="0"/>
                <a:cs typeface="Tahoma" panose="020B0604030504040204" pitchFamily="34" charset="0"/>
              </a:rPr>
              <a:t> </a:t>
            </a:r>
            <a:r>
              <a:rPr lang="es-ES" sz="1600" dirty="0" err="1">
                <a:ea typeface="Tahoma" panose="020B0604030504040204" pitchFamily="34" charset="0"/>
                <a:cs typeface="Tahoma" panose="020B0604030504040204" pitchFamily="34" charset="0"/>
              </a:rPr>
              <a:t>Finds</a:t>
            </a:r>
            <a:r>
              <a:rPr lang="es-ES" sz="1600" dirty="0">
                <a:ea typeface="Tahoma" panose="020B0604030504040204" pitchFamily="34" charset="0"/>
                <a:cs typeface="Tahoma" panose="020B0604030504040204" pitchFamily="34" charset="0"/>
              </a:rPr>
              <a:t>”, 2007) se afirma…</a:t>
            </a:r>
          </a:p>
          <a:p>
            <a:pPr marL="180975" indent="0" algn="just">
              <a:buNone/>
            </a:pPr>
            <a:endParaRPr lang="es-ES" sz="1600" dirty="0">
              <a:ea typeface="Tahoma" panose="020B0604030504040204" pitchFamily="34" charset="0"/>
              <a:cs typeface="Tahoma" panose="020B0604030504040204" pitchFamily="34" charset="0"/>
            </a:endParaRPr>
          </a:p>
          <a:p>
            <a:pPr marL="180975" indent="0" algn="just">
              <a:buNone/>
            </a:pPr>
            <a:r>
              <a:rPr lang="es-ES" sz="1600" dirty="0">
                <a:ea typeface="Tahoma" panose="020B0604030504040204" pitchFamily="34" charset="0"/>
                <a:cs typeface="Tahoma" panose="020B0604030504040204" pitchFamily="34" charset="0"/>
              </a:rPr>
              <a:t>Si la fuente que va a citar está registrada como “Anónimo”, cítela así e incluya el año de publicación de la obra.</a:t>
            </a:r>
          </a:p>
          <a:p>
            <a:pPr marL="180975" indent="0" algn="just">
              <a:buNone/>
            </a:pPr>
            <a:r>
              <a:rPr lang="es-ES" sz="1600" dirty="0">
                <a:ea typeface="Tahoma" panose="020B0604030504040204" pitchFamily="34" charset="0"/>
                <a:cs typeface="Tahoma" panose="020B0604030504040204" pitchFamily="34" charset="0"/>
              </a:rPr>
              <a:t>Ej.</a:t>
            </a:r>
          </a:p>
          <a:p>
            <a:pPr marL="180975" indent="0" algn="just">
              <a:buNone/>
            </a:pPr>
            <a:r>
              <a:rPr lang="es-ES" sz="1600" dirty="0">
                <a:ea typeface="Tahoma" panose="020B0604030504040204" pitchFamily="34" charset="0"/>
                <a:cs typeface="Tahoma" panose="020B0604030504040204" pitchFamily="34" charset="0"/>
              </a:rPr>
              <a:t>En (Anónimo, 1998) se afirma…</a:t>
            </a:r>
          </a:p>
          <a:p>
            <a:pPr marL="0" indent="0">
              <a:buNone/>
            </a:pPr>
            <a:r>
              <a:rPr lang="es-ES" sz="1600" dirty="0"/>
              <a:t> </a:t>
            </a:r>
            <a:endParaRPr lang="en-US" sz="1600" dirty="0"/>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18</a:t>
            </a:fld>
            <a:endParaRPr lang="es-PE"/>
          </a:p>
        </p:txBody>
      </p:sp>
    </p:spTree>
    <p:extLst>
      <p:ext uri="{BB962C8B-B14F-4D97-AF65-F5344CB8AC3E}">
        <p14:creationId xmlns:p14="http://schemas.microsoft.com/office/powerpoint/2010/main" val="181198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9032287"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CITA DE TRABAJOS SIN FECHA</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3395C925-8D75-4C78-B84A-57133CB5260A}"/>
              </a:ext>
            </a:extLst>
          </p:cNvPr>
          <p:cNvSpPr>
            <a:spLocks noGrp="1"/>
          </p:cNvSpPr>
          <p:nvPr>
            <p:ph idx="1"/>
          </p:nvPr>
        </p:nvSpPr>
        <p:spPr>
          <a:xfrm>
            <a:off x="1510018" y="1952625"/>
            <a:ext cx="9462782" cy="4820536"/>
          </a:xfrm>
        </p:spPr>
        <p:txBody>
          <a:bodyPr>
            <a:normAutofit/>
          </a:bodyPr>
          <a:lstStyle/>
          <a:p>
            <a:pPr algn="just">
              <a:lnSpc>
                <a:spcPct val="150000"/>
              </a:lnSpc>
              <a:buSzPct val="90000"/>
              <a:defRPr/>
            </a:pPr>
            <a:r>
              <a:rPr lang="es-ES" dirty="0">
                <a:ea typeface="Tahoma" panose="020B0604030504040204" pitchFamily="34" charset="0"/>
                <a:cs typeface="Tahoma" panose="020B0604030504040204" pitchFamily="34" charset="0"/>
              </a:rPr>
              <a:t>Cite el apellido del autor seguido de las siglas s.f. para indicar sin fecha.</a:t>
            </a:r>
          </a:p>
          <a:p>
            <a:pPr marL="0" indent="0" algn="just">
              <a:lnSpc>
                <a:spcPct val="80000"/>
              </a:lnSpc>
              <a:buClr>
                <a:schemeClr val="folHlink"/>
              </a:buClr>
              <a:buSzPct val="90000"/>
              <a:buNone/>
              <a:defRPr/>
            </a:pPr>
            <a:endParaRPr lang="es-ES" sz="2400" dirty="0">
              <a:ea typeface="Tahoma" panose="020B0604030504040204" pitchFamily="34" charset="0"/>
              <a:cs typeface="Tahoma" panose="020B0604030504040204" pitchFamily="34" charset="0"/>
            </a:endParaRPr>
          </a:p>
          <a:p>
            <a:pPr marL="0" indent="180975" algn="just">
              <a:lnSpc>
                <a:spcPct val="80000"/>
              </a:lnSpc>
              <a:buClr>
                <a:schemeClr val="folHlink"/>
              </a:buClr>
              <a:buSzPct val="90000"/>
              <a:buNone/>
              <a:defRPr/>
            </a:pPr>
            <a:r>
              <a:rPr lang="es-ES" sz="2400" dirty="0">
                <a:ea typeface="Tahoma" panose="020B0604030504040204" pitchFamily="34" charset="0"/>
                <a:cs typeface="Tahoma" panose="020B0604030504040204" pitchFamily="34" charset="0"/>
              </a:rPr>
              <a:t>Ej.</a:t>
            </a:r>
          </a:p>
          <a:p>
            <a:pPr marL="180975" indent="0" algn="just">
              <a:lnSpc>
                <a:spcPct val="80000"/>
              </a:lnSpc>
              <a:buClr>
                <a:schemeClr val="folHlink"/>
              </a:buClr>
              <a:buSzPct val="90000"/>
              <a:buNone/>
              <a:defRPr/>
            </a:pPr>
            <a:r>
              <a:rPr lang="es-ES" sz="2400" dirty="0">
                <a:ea typeface="Tahoma" panose="020B0604030504040204" pitchFamily="34" charset="0"/>
                <a:cs typeface="Tahoma" panose="020B0604030504040204" pitchFamily="34" charset="0"/>
              </a:rPr>
              <a:t>Así </a:t>
            </a:r>
            <a:r>
              <a:rPr lang="es-ES" sz="2400" dirty="0" smtClean="0">
                <a:ea typeface="Tahoma" panose="020B0604030504040204" pitchFamily="34" charset="0"/>
                <a:cs typeface="Tahoma" panose="020B0604030504040204" pitchFamily="34" charset="0"/>
              </a:rPr>
              <a:t>está </a:t>
            </a:r>
            <a:r>
              <a:rPr lang="es-ES" sz="2400" dirty="0">
                <a:ea typeface="Tahoma" panose="020B0604030504040204" pitchFamily="34" charset="0"/>
                <a:cs typeface="Tahoma" panose="020B0604030504040204" pitchFamily="34" charset="0"/>
              </a:rPr>
              <a:t>predicho (James, s.f.)</a:t>
            </a:r>
          </a:p>
          <a:p>
            <a:pPr marL="0" indent="0" algn="just">
              <a:lnSpc>
                <a:spcPct val="80000"/>
              </a:lnSpc>
              <a:buClr>
                <a:schemeClr val="folHlink"/>
              </a:buClr>
              <a:buSzPct val="90000"/>
              <a:buNone/>
              <a:defRPr/>
            </a:pPr>
            <a:endParaRPr lang="es-ES" sz="24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dirty="0"/>
          </a:p>
        </p:txBody>
      </p:sp>
      <p:sp>
        <p:nvSpPr>
          <p:cNvPr id="3" name="2 Marcador de número de diapositiva"/>
          <p:cNvSpPr>
            <a:spLocks noGrp="1"/>
          </p:cNvSpPr>
          <p:nvPr>
            <p:ph type="sldNum" sz="quarter" idx="12"/>
          </p:nvPr>
        </p:nvSpPr>
        <p:spPr/>
        <p:txBody>
          <a:bodyPr/>
          <a:lstStyle/>
          <a:p>
            <a:fld id="{F7C1054E-800D-47AE-9046-C691A7F16A75}" type="slidenum">
              <a:rPr lang="es-PE" smtClean="0"/>
              <a:t>19</a:t>
            </a:fld>
            <a:endParaRPr lang="es-PE"/>
          </a:p>
        </p:txBody>
      </p:sp>
    </p:spTree>
    <p:extLst>
      <p:ext uri="{BB962C8B-B14F-4D97-AF65-F5344CB8AC3E}">
        <p14:creationId xmlns:p14="http://schemas.microsoft.com/office/powerpoint/2010/main" val="20918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A1E32D2-302C-44B6-9811-45525A92265A}"/>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Título 1">
            <a:extLst>
              <a:ext uri="{FF2B5EF4-FFF2-40B4-BE49-F238E27FC236}">
                <a16:creationId xmlns:a16="http://schemas.microsoft.com/office/drawing/2014/main" id="{8329663C-3357-408D-BF3A-C45F6151FD90}"/>
              </a:ext>
            </a:extLst>
          </p:cNvPr>
          <p:cNvSpPr>
            <a:spLocks noGrp="1"/>
          </p:cNvSpPr>
          <p:nvPr>
            <p:ph type="title"/>
          </p:nvPr>
        </p:nvSpPr>
        <p:spPr>
          <a:xfrm>
            <a:off x="333320" y="174034"/>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DEFINICIÓN DE CITA BIBLIOGRÁFICA</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6" name="Rectángulo 5">
            <a:extLst>
              <a:ext uri="{FF2B5EF4-FFF2-40B4-BE49-F238E27FC236}">
                <a16:creationId xmlns:a16="http://schemas.microsoft.com/office/drawing/2014/main" id="{0DBD96C6-33A6-4DF0-B5A6-DAEFBE4ABA1C}"/>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A158AD32-B0E8-4A6D-907A-287652643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8" name="Marcador de contenido 2">
            <a:extLst>
              <a:ext uri="{FF2B5EF4-FFF2-40B4-BE49-F238E27FC236}">
                <a16:creationId xmlns:a16="http://schemas.microsoft.com/office/drawing/2014/main" id="{5E65A1DF-0B7D-4D8B-9658-3D29B83AB18E}"/>
              </a:ext>
            </a:extLst>
          </p:cNvPr>
          <p:cNvSpPr>
            <a:spLocks noGrp="1"/>
          </p:cNvSpPr>
          <p:nvPr>
            <p:ph idx="1"/>
          </p:nvPr>
        </p:nvSpPr>
        <p:spPr>
          <a:xfrm>
            <a:off x="415533" y="1660420"/>
            <a:ext cx="11360933" cy="5112741"/>
          </a:xfrm>
        </p:spPr>
        <p:txBody>
          <a:bodyPr>
            <a:normAutofit fontScale="32500" lnSpcReduction="20000"/>
          </a:bodyPr>
          <a:lstStyle/>
          <a:p>
            <a:pPr marL="363538" indent="0" algn="just">
              <a:lnSpc>
                <a:spcPct val="170000"/>
              </a:lnSpc>
              <a:buNone/>
            </a:pPr>
            <a:r>
              <a:rPr lang="es-ES" sz="6000" dirty="0">
                <a:ea typeface="Tahoma" panose="020B0604030504040204" pitchFamily="34" charset="0"/>
                <a:cs typeface="Tahoma" panose="020B0604030504040204" pitchFamily="34" charset="0"/>
              </a:rPr>
              <a:t>Según el diccionario de la Real Academia Española (RAE), “citar” implica "referir, anotar o mencionar los autores, textos o lugares que se alegan o discuten en lo que se dice o escribe". </a:t>
            </a:r>
          </a:p>
          <a:p>
            <a:pPr marL="363538" indent="0" algn="just">
              <a:lnSpc>
                <a:spcPct val="120000"/>
              </a:lnSpc>
              <a:buNone/>
            </a:pPr>
            <a:endParaRPr lang="es-ES" sz="6000" dirty="0">
              <a:solidFill>
                <a:schemeClr val="tx1">
                  <a:lumMod val="85000"/>
                  <a:lumOff val="15000"/>
                </a:schemeClr>
              </a:solidFill>
              <a:ea typeface="Tahoma" panose="020B0604030504040204" pitchFamily="34" charset="0"/>
              <a:cs typeface="Tahoma" panose="020B0604030504040204" pitchFamily="34" charset="0"/>
            </a:endParaRPr>
          </a:p>
          <a:p>
            <a:pPr marL="363538" indent="0" algn="just">
              <a:lnSpc>
                <a:spcPct val="170000"/>
              </a:lnSpc>
              <a:buNone/>
            </a:pPr>
            <a:r>
              <a:rPr lang="es-ES" sz="6000" dirty="0">
                <a:solidFill>
                  <a:schemeClr val="tx1">
                    <a:lumMod val="85000"/>
                    <a:lumOff val="15000"/>
                  </a:schemeClr>
                </a:solidFill>
                <a:ea typeface="Tahoma" panose="020B0604030504040204" pitchFamily="34" charset="0"/>
                <a:cs typeface="Tahoma" panose="020B0604030504040204" pitchFamily="34" charset="0"/>
              </a:rPr>
              <a:t>Se denomina “citar” al acto de mencionar el contenido de texto de un </a:t>
            </a:r>
            <a:r>
              <a:rPr lang="es-ES" sz="6000" dirty="0" smtClean="0">
                <a:solidFill>
                  <a:schemeClr val="tx1">
                    <a:lumMod val="85000"/>
                    <a:lumOff val="15000"/>
                  </a:schemeClr>
                </a:solidFill>
                <a:ea typeface="Tahoma" panose="020B0604030504040204" pitchFamily="34" charset="0"/>
                <a:cs typeface="Tahoma" panose="020B0604030504040204" pitchFamily="34" charset="0"/>
              </a:rPr>
              <a:t>autor,  </a:t>
            </a:r>
            <a:r>
              <a:rPr lang="es-ES" sz="6000" dirty="0">
                <a:solidFill>
                  <a:schemeClr val="tx1">
                    <a:lumMod val="85000"/>
                    <a:lumOff val="15000"/>
                  </a:schemeClr>
                </a:solidFill>
                <a:ea typeface="Tahoma" panose="020B0604030504040204" pitchFamily="34" charset="0"/>
                <a:cs typeface="Tahoma" panose="020B0604030504040204" pitchFamily="34" charset="0"/>
              </a:rPr>
              <a:t>como muestra de que este ha sido revisado y analizado para la fundamentación de un trabajo académico. </a:t>
            </a:r>
          </a:p>
          <a:p>
            <a:pPr marL="363538" indent="0" algn="just">
              <a:lnSpc>
                <a:spcPct val="120000"/>
              </a:lnSpc>
              <a:buNone/>
            </a:pPr>
            <a:endParaRPr lang="es-ES" sz="6000" dirty="0">
              <a:ea typeface="Tahoma" panose="020B0604030504040204" pitchFamily="34" charset="0"/>
              <a:cs typeface="Tahoma" panose="020B0604030504040204" pitchFamily="34" charset="0"/>
            </a:endParaRPr>
          </a:p>
          <a:p>
            <a:pPr marL="363538" indent="0" algn="just">
              <a:lnSpc>
                <a:spcPct val="170000"/>
              </a:lnSpc>
              <a:buNone/>
            </a:pPr>
            <a:r>
              <a:rPr lang="es-ES" sz="6000" dirty="0">
                <a:ea typeface="Tahoma" panose="020B0604030504040204" pitchFamily="34" charset="0"/>
                <a:cs typeface="Tahoma" panose="020B0604030504040204" pitchFamily="34" charset="0"/>
              </a:rPr>
              <a:t>La cita viene a ser una breve mención que va a remitir a los lectores a la lista con los datos bibliográficos completos, ubicada al final del documento bajo el nombre de </a:t>
            </a:r>
            <a:r>
              <a:rPr lang="es-ES" sz="6000" i="1" dirty="0">
                <a:ea typeface="Tahoma" panose="020B0604030504040204" pitchFamily="34" charset="0"/>
                <a:cs typeface="Tahoma" panose="020B0604030504040204" pitchFamily="34" charset="0"/>
              </a:rPr>
              <a:t>referencias</a:t>
            </a:r>
            <a:r>
              <a:rPr lang="es-ES" sz="6000" dirty="0">
                <a:ea typeface="Tahoma" panose="020B0604030504040204" pitchFamily="34" charset="0"/>
                <a:cs typeface="Tahoma" panose="020B0604030504040204" pitchFamily="34" charset="0"/>
              </a:rPr>
              <a:t>. Es decir, todo aquello que se cita en el cuerpo del documento debe figurar en las referencias.</a:t>
            </a:r>
            <a:r>
              <a:rPr lang="es-ES" sz="6000" b="1" dirty="0">
                <a:ea typeface="Tahoma" panose="020B0604030504040204" pitchFamily="34" charset="0"/>
                <a:cs typeface="Tahoma" panose="020B0604030504040204" pitchFamily="34" charset="0"/>
              </a:rPr>
              <a:t> </a:t>
            </a:r>
          </a:p>
          <a:p>
            <a:endParaRPr lang="en-US" sz="6000" dirty="0"/>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a:t>
            </a:fld>
            <a:endParaRPr lang="es-PE"/>
          </a:p>
        </p:txBody>
      </p:sp>
    </p:spTree>
    <p:extLst>
      <p:ext uri="{BB962C8B-B14F-4D97-AF65-F5344CB8AC3E}">
        <p14:creationId xmlns:p14="http://schemas.microsoft.com/office/powerpoint/2010/main" val="372778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9032287"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CITA DE FUENTES ELECTRÓNICAS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1" name="Marcador de contenido 2">
            <a:extLst>
              <a:ext uri="{FF2B5EF4-FFF2-40B4-BE49-F238E27FC236}">
                <a16:creationId xmlns:a16="http://schemas.microsoft.com/office/drawing/2014/main" id="{242170EA-99DD-43DE-B386-988015BD9FC3}"/>
              </a:ext>
            </a:extLst>
          </p:cNvPr>
          <p:cNvSpPr>
            <a:spLocks noGrp="1"/>
          </p:cNvSpPr>
          <p:nvPr>
            <p:ph idx="1"/>
          </p:nvPr>
        </p:nvSpPr>
        <p:spPr>
          <a:xfrm>
            <a:off x="1141181" y="2447925"/>
            <a:ext cx="9876082" cy="4393297"/>
          </a:xfrm>
        </p:spPr>
        <p:txBody>
          <a:bodyPr>
            <a:normAutofit/>
          </a:bodyPr>
          <a:lstStyle/>
          <a:p>
            <a:pPr algn="just"/>
            <a:r>
              <a:rPr lang="es-ES" sz="2200" dirty="0">
                <a:ea typeface="Tahoma" panose="020B0604030504040204" pitchFamily="34" charset="0"/>
                <a:cs typeface="Tahoma" panose="020B0604030504040204" pitchFamily="34" charset="0"/>
              </a:rPr>
              <a:t>Muchas fuentes de información no proporcionan los números de las páginas. Si los números de los párrafos son visibles, empléelos en lugar del número de la página. Utilice la siguiente abreviatura: párr.</a:t>
            </a:r>
          </a:p>
          <a:p>
            <a:pPr marL="0" indent="0" algn="just">
              <a:buNone/>
            </a:pPr>
            <a:r>
              <a:rPr lang="es-ES" sz="2200" dirty="0">
                <a:ea typeface="Tahoma" panose="020B0604030504040204" pitchFamily="34" charset="0"/>
                <a:cs typeface="Tahoma" panose="020B0604030504040204" pitchFamily="34" charset="0"/>
              </a:rPr>
              <a:t>    </a:t>
            </a:r>
          </a:p>
          <a:p>
            <a:pPr marL="180975" indent="0" algn="just">
              <a:buNone/>
            </a:pPr>
            <a:r>
              <a:rPr lang="es-ES" sz="1800" dirty="0">
                <a:ea typeface="Tahoma" panose="020B0604030504040204" pitchFamily="34" charset="0"/>
                <a:cs typeface="Tahoma" panose="020B0604030504040204" pitchFamily="34" charset="0"/>
              </a:rPr>
              <a:t>Ej.</a:t>
            </a:r>
          </a:p>
          <a:p>
            <a:pPr marL="180975" indent="0" algn="just">
              <a:buNone/>
            </a:pPr>
            <a:r>
              <a:rPr lang="es-ES" sz="1800" dirty="0" err="1">
                <a:ea typeface="Tahoma" panose="020B0604030504040204" pitchFamily="34" charset="0"/>
                <a:cs typeface="Tahoma" panose="020B0604030504040204" pitchFamily="34" charset="0"/>
              </a:rPr>
              <a:t>Basu</a:t>
            </a:r>
            <a:r>
              <a:rPr lang="es-ES" sz="1800" dirty="0">
                <a:ea typeface="Tahoma" panose="020B0604030504040204" pitchFamily="34" charset="0"/>
                <a:cs typeface="Tahoma" panose="020B0604030504040204" pitchFamily="34" charset="0"/>
              </a:rPr>
              <a:t> y Jones (2007), llegaron al extremo de sugerir la necesidad de un nuevo “marco intelectual para considerar la naturaleza y forma de la regulación en el ciberespacio”(párr. 4).</a:t>
            </a:r>
            <a:endParaRPr lang="en-US" sz="18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dirty="0"/>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20</a:t>
            </a:fld>
            <a:endParaRPr lang="es-PE"/>
          </a:p>
        </p:txBody>
      </p:sp>
    </p:spTree>
    <p:extLst>
      <p:ext uri="{BB962C8B-B14F-4D97-AF65-F5344CB8AC3E}">
        <p14:creationId xmlns:p14="http://schemas.microsoft.com/office/powerpoint/2010/main" val="2924326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fontScale="90000"/>
          </a:bodyPr>
          <a:lstStyle/>
          <a:p>
            <a:r>
              <a:rPr lang="es-ES" sz="3200" b="1" dirty="0">
                <a:solidFill>
                  <a:schemeClr val="bg1"/>
                </a:solidFill>
                <a:latin typeface="+mn-lt"/>
                <a:ea typeface="Tahoma" panose="020B0604030504040204" pitchFamily="34" charset="0"/>
                <a:cs typeface="Tahoma" panose="020B0604030504040204" pitchFamily="34" charset="0"/>
              </a:rPr>
              <a:t>CITA DE DOS O  MÁS TRABAJOS DENTRO </a:t>
            </a:r>
            <a:br>
              <a:rPr lang="es-ES" sz="3200" b="1" dirty="0">
                <a:solidFill>
                  <a:schemeClr val="bg1"/>
                </a:solidFill>
                <a:latin typeface="+mn-lt"/>
                <a:ea typeface="Tahoma" panose="020B0604030504040204" pitchFamily="34" charset="0"/>
                <a:cs typeface="Tahoma" panose="020B0604030504040204" pitchFamily="34" charset="0"/>
              </a:rPr>
            </a:br>
            <a:r>
              <a:rPr lang="es-ES" sz="3200" b="1" dirty="0">
                <a:solidFill>
                  <a:schemeClr val="bg1"/>
                </a:solidFill>
                <a:latin typeface="+mn-lt"/>
                <a:ea typeface="Tahoma" panose="020B0604030504040204" pitchFamily="34" charset="0"/>
                <a:cs typeface="Tahoma" panose="020B0604030504040204" pitchFamily="34" charset="0"/>
              </a:rPr>
              <a:t>DEL MISMO PARÉNTESIS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8B203482-6A6F-4F20-A381-B003515D8A78}"/>
              </a:ext>
            </a:extLst>
          </p:cNvPr>
          <p:cNvSpPr>
            <a:spLocks noGrp="1"/>
          </p:cNvSpPr>
          <p:nvPr>
            <p:ph idx="1"/>
          </p:nvPr>
        </p:nvSpPr>
        <p:spPr>
          <a:xfrm>
            <a:off x="1292183" y="2139392"/>
            <a:ext cx="9758636" cy="4069612"/>
          </a:xfrm>
        </p:spPr>
        <p:txBody>
          <a:bodyPr>
            <a:normAutofit fontScale="70000" lnSpcReduction="20000"/>
          </a:bodyPr>
          <a:lstStyle/>
          <a:p>
            <a:pPr algn="just">
              <a:lnSpc>
                <a:spcPct val="150000"/>
              </a:lnSpc>
            </a:pPr>
            <a:r>
              <a:rPr lang="es-ES" sz="1900" dirty="0">
                <a:ea typeface="Tahoma" panose="020B0604030504040204" pitchFamily="34" charset="0"/>
                <a:cs typeface="Tahoma" panose="020B0604030504040204" pitchFamily="34" charset="0"/>
              </a:rPr>
              <a:t>Cuando encuentre una idea en varias fuentes y se necesite citar estos trabajos de diferentes autores, escriba los apellidos separados por punto y coma dentro de un mismo paréntesis. Se escriben las citas en orden alfabético por el primer apellido del autor.</a:t>
            </a:r>
          </a:p>
          <a:p>
            <a:pPr marL="180975" indent="0" algn="just">
              <a:lnSpc>
                <a:spcPct val="150000"/>
              </a:lnSpc>
              <a:buNone/>
            </a:pPr>
            <a:r>
              <a:rPr lang="es-ES" sz="2100" dirty="0">
                <a:ea typeface="Tahoma" panose="020B0604030504040204" pitchFamily="34" charset="0"/>
                <a:cs typeface="Tahoma" panose="020B0604030504040204" pitchFamily="34" charset="0"/>
              </a:rPr>
              <a:t>Ej.</a:t>
            </a:r>
          </a:p>
          <a:p>
            <a:pPr marL="180975" indent="0" algn="just">
              <a:lnSpc>
                <a:spcPct val="150000"/>
              </a:lnSpc>
              <a:buNone/>
            </a:pPr>
            <a:r>
              <a:rPr lang="es-ES" sz="1800" dirty="0">
                <a:ea typeface="Tahoma" panose="020B0604030504040204" pitchFamily="34" charset="0"/>
                <a:cs typeface="Tahoma" panose="020B0604030504040204" pitchFamily="34" charset="0"/>
              </a:rPr>
              <a:t>Diversos escritos sobre la paciencia (Chapman, 2008; </a:t>
            </a:r>
            <a:r>
              <a:rPr lang="es-ES" sz="1800" dirty="0" err="1">
                <a:ea typeface="Tahoma" panose="020B0604030504040204" pitchFamily="34" charset="0"/>
                <a:cs typeface="Tahoma" panose="020B0604030504040204" pitchFamily="34" charset="0"/>
              </a:rPr>
              <a:t>Fiday</a:t>
            </a:r>
            <a:r>
              <a:rPr lang="es-ES" sz="1800" dirty="0">
                <a:ea typeface="Tahoma" panose="020B0604030504040204" pitchFamily="34" charset="0"/>
                <a:cs typeface="Tahoma" panose="020B0604030504040204" pitchFamily="34" charset="0"/>
              </a:rPr>
              <a:t> y </a:t>
            </a:r>
            <a:r>
              <a:rPr lang="es-ES" sz="1800" dirty="0" err="1">
                <a:ea typeface="Tahoma" panose="020B0604030504040204" pitchFamily="34" charset="0"/>
                <a:cs typeface="Tahoma" panose="020B0604030504040204" pitchFamily="34" charset="0"/>
              </a:rPr>
              <a:t>Ljungren</a:t>
            </a:r>
            <a:r>
              <a:rPr lang="es-ES" sz="1800" dirty="0">
                <a:ea typeface="Tahoma" panose="020B0604030504040204" pitchFamily="34" charset="0"/>
                <a:cs typeface="Tahoma" panose="020B0604030504040204" pitchFamily="34" charset="0"/>
              </a:rPr>
              <a:t> </a:t>
            </a:r>
            <a:r>
              <a:rPr lang="es-ES" sz="1800" dirty="0" err="1">
                <a:ea typeface="Tahoma" panose="020B0604030504040204" pitchFamily="34" charset="0"/>
                <a:cs typeface="Tahoma" panose="020B0604030504040204" pitchFamily="34" charset="0"/>
              </a:rPr>
              <a:t>Rigo</a:t>
            </a:r>
            <a:r>
              <a:rPr lang="es-ES" sz="1800" dirty="0">
                <a:ea typeface="Tahoma" panose="020B0604030504040204" pitchFamily="34" charset="0"/>
                <a:cs typeface="Tahoma" panose="020B0604030504040204" pitchFamily="34" charset="0"/>
              </a:rPr>
              <a:t>, 1995; Gómez, 1998), coinciden en que…</a:t>
            </a:r>
          </a:p>
          <a:p>
            <a:pPr marL="0" indent="0" algn="just">
              <a:lnSpc>
                <a:spcPct val="150000"/>
              </a:lnSpc>
              <a:buNone/>
            </a:pPr>
            <a:endParaRPr lang="es-ES" sz="1200" dirty="0">
              <a:ea typeface="Tahoma" panose="020B0604030504040204" pitchFamily="34" charset="0"/>
              <a:cs typeface="Tahoma" panose="020B0604030504040204" pitchFamily="34" charset="0"/>
            </a:endParaRPr>
          </a:p>
          <a:p>
            <a:pPr algn="just">
              <a:lnSpc>
                <a:spcPct val="150000"/>
              </a:lnSpc>
            </a:pPr>
            <a:r>
              <a:rPr lang="es-ES" sz="1900" dirty="0">
                <a:ea typeface="Tahoma" panose="020B0604030504040204" pitchFamily="34" charset="0"/>
                <a:cs typeface="Tahoma" panose="020B0604030504040204" pitchFamily="34" charset="0"/>
              </a:rPr>
              <a:t>En el caso de obras a cargo de un mismo autor, que además </a:t>
            </a:r>
            <a:r>
              <a:rPr lang="es-ES" sz="1900" dirty="0" smtClean="0">
                <a:ea typeface="Tahoma" panose="020B0604030504040204" pitchFamily="34" charset="0"/>
                <a:cs typeface="Tahoma" panose="020B0604030504040204" pitchFamily="34" charset="0"/>
              </a:rPr>
              <a:t>tengan </a:t>
            </a:r>
            <a:r>
              <a:rPr lang="es-ES" sz="1900" dirty="0">
                <a:ea typeface="Tahoma" panose="020B0604030504040204" pitchFamily="34" charset="0"/>
                <a:cs typeface="Tahoma" panose="020B0604030504040204" pitchFamily="34" charset="0"/>
              </a:rPr>
              <a:t>la misma fecha de publicación, identifique estos trabajos colocando después del año los sufijos a, b, c, d y así sucesivamente.</a:t>
            </a:r>
          </a:p>
          <a:p>
            <a:pPr marL="180975" indent="0" algn="just">
              <a:lnSpc>
                <a:spcPct val="150000"/>
              </a:lnSpc>
              <a:buNone/>
            </a:pPr>
            <a:r>
              <a:rPr lang="es-ES" sz="1900" dirty="0">
                <a:ea typeface="Tahoma" panose="020B0604030504040204" pitchFamily="34" charset="0"/>
                <a:cs typeface="Tahoma" panose="020B0604030504040204" pitchFamily="34" charset="0"/>
              </a:rPr>
              <a:t>Ej.</a:t>
            </a:r>
          </a:p>
          <a:p>
            <a:pPr marL="180975" indent="0" algn="just">
              <a:lnSpc>
                <a:spcPct val="150000"/>
              </a:lnSpc>
              <a:buNone/>
            </a:pPr>
            <a:r>
              <a:rPr lang="es-ES" sz="1900" dirty="0">
                <a:ea typeface="Tahoma" panose="020B0604030504040204" pitchFamily="34" charset="0"/>
                <a:cs typeface="Tahoma" panose="020B0604030504040204" pitchFamily="34" charset="0"/>
              </a:rPr>
              <a:t>Según Pérez A. (2001a, 2001b, 2001c)…</a:t>
            </a:r>
          </a:p>
          <a:p>
            <a:pPr marL="0" indent="0" algn="just">
              <a:lnSpc>
                <a:spcPct val="150000"/>
              </a:lnSpc>
              <a:buNone/>
            </a:pPr>
            <a:r>
              <a:rPr lang="es-ES" sz="1200" dirty="0" smtClean="0">
                <a:ea typeface="Tahoma" panose="020B0604030504040204" pitchFamily="34" charset="0"/>
                <a:cs typeface="Tahoma" panose="020B0604030504040204" pitchFamily="34" charset="0"/>
              </a:rPr>
              <a:t>n</a:t>
            </a:r>
            <a:endParaRPr lang="es-ES" sz="1200" dirty="0">
              <a:ea typeface="Tahoma" panose="020B0604030504040204" pitchFamily="34" charset="0"/>
              <a:cs typeface="Tahoma" panose="020B0604030504040204" pitchFamily="34" charset="0"/>
            </a:endParaRPr>
          </a:p>
          <a:p>
            <a:pPr marL="0" indent="0" algn="just">
              <a:lnSpc>
                <a:spcPct val="150000"/>
              </a:lnSpc>
              <a:buNone/>
            </a:pPr>
            <a:r>
              <a:rPr lang="es-ES" sz="1900" dirty="0">
                <a:ea typeface="Tahoma" panose="020B0604030504040204" pitchFamily="34" charset="0"/>
                <a:cs typeface="Tahoma" panose="020B0604030504040204" pitchFamily="34" charset="0"/>
              </a:rPr>
              <a:t>*La lista de referencias se ordenará alfabéticamente por el título de publicación.</a:t>
            </a:r>
          </a:p>
          <a:p>
            <a:pPr marL="0" indent="0" algn="just">
              <a:lnSpc>
                <a:spcPct val="150000"/>
              </a:lnSpc>
              <a:buNone/>
            </a:pPr>
            <a:endParaRPr lang="es-ES" sz="1600" dirty="0">
              <a:ea typeface="Tahoma" panose="020B0604030504040204" pitchFamily="34" charset="0"/>
              <a:cs typeface="Tahoma" panose="020B0604030504040204" pitchFamily="34" charset="0"/>
            </a:endParaRPr>
          </a:p>
          <a:p>
            <a:pPr marL="0" indent="0" algn="just">
              <a:lnSpc>
                <a:spcPct val="150000"/>
              </a:lnSpc>
              <a:buNone/>
            </a:pPr>
            <a:endParaRPr lang="en-US" sz="16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21</a:t>
            </a:fld>
            <a:endParaRPr lang="es-PE"/>
          </a:p>
        </p:txBody>
      </p:sp>
    </p:spTree>
    <p:extLst>
      <p:ext uri="{BB962C8B-B14F-4D97-AF65-F5344CB8AC3E}">
        <p14:creationId xmlns:p14="http://schemas.microsoft.com/office/powerpoint/2010/main" val="298282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CITA DE NORMAS LEGALES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1" name="Marcador de contenido 2">
            <a:extLst>
              <a:ext uri="{FF2B5EF4-FFF2-40B4-BE49-F238E27FC236}">
                <a16:creationId xmlns:a16="http://schemas.microsoft.com/office/drawing/2014/main" id="{65F9C39B-A924-4195-858C-70CA619F8F19}"/>
              </a:ext>
            </a:extLst>
          </p:cNvPr>
          <p:cNvSpPr>
            <a:spLocks noGrp="1"/>
          </p:cNvSpPr>
          <p:nvPr>
            <p:ph idx="1"/>
          </p:nvPr>
        </p:nvSpPr>
        <p:spPr>
          <a:xfrm>
            <a:off x="1289124" y="2659003"/>
            <a:ext cx="9943367" cy="2161103"/>
          </a:xfrm>
        </p:spPr>
        <p:txBody>
          <a:bodyPr>
            <a:normAutofit/>
          </a:bodyPr>
          <a:lstStyle/>
          <a:p>
            <a:pPr algn="just"/>
            <a:r>
              <a:rPr lang="es-ES" sz="2000" dirty="0">
                <a:ea typeface="Tahoma" panose="020B0604030504040204" pitchFamily="34" charset="0"/>
                <a:cs typeface="Tahoma" panose="020B0604030504040204" pitchFamily="34" charset="0"/>
              </a:rPr>
              <a:t>Los documentos legales como leyes, decretos legislativos, se citan indicando la norma legal, la numeración y el año de publicación.</a:t>
            </a:r>
          </a:p>
          <a:p>
            <a:pPr marL="0" indent="0" algn="just">
              <a:buNone/>
            </a:pPr>
            <a:endParaRPr lang="es-ES" sz="2000" dirty="0">
              <a:ea typeface="Tahoma" panose="020B0604030504040204" pitchFamily="34" charset="0"/>
              <a:cs typeface="Tahoma" panose="020B0604030504040204" pitchFamily="34" charset="0"/>
            </a:endParaRPr>
          </a:p>
          <a:p>
            <a:pPr marL="266700" indent="0" algn="just">
              <a:buNone/>
            </a:pPr>
            <a:r>
              <a:rPr lang="es-ES" sz="1800" dirty="0">
                <a:ea typeface="Tahoma" panose="020B0604030504040204" pitchFamily="34" charset="0"/>
                <a:cs typeface="Tahoma" panose="020B0604030504040204" pitchFamily="34" charset="0"/>
              </a:rPr>
              <a:t>Ej.</a:t>
            </a:r>
          </a:p>
          <a:p>
            <a:pPr marL="266700" indent="0" algn="just">
              <a:buNone/>
            </a:pPr>
            <a:r>
              <a:rPr lang="es-ES" sz="1600" dirty="0">
                <a:ea typeface="Tahoma" panose="020B0604030504040204" pitchFamily="34" charset="0"/>
                <a:cs typeface="Tahoma" panose="020B0604030504040204" pitchFamily="34" charset="0"/>
              </a:rPr>
              <a:t>Sostiene un carácter amplio, en busca de promover derechos civiles, económicos y sociales en la Convención sobre los derechos de las personas con discapacidad y su protocolo facultativo (Resolución Legislativa N° 19127, 2007).</a:t>
            </a:r>
            <a:endParaRPr lang="en-US" sz="1600" dirty="0">
              <a:ea typeface="Tahoma" panose="020B0604030504040204" pitchFamily="34" charset="0"/>
              <a:cs typeface="Tahoma" panose="020B0604030504040204" pitchFamily="34" charset="0"/>
            </a:endParaRPr>
          </a:p>
        </p:txBody>
      </p:sp>
      <p:sp>
        <p:nvSpPr>
          <p:cNvPr id="12" name="Rectángulo 11">
            <a:extLst>
              <a:ext uri="{FF2B5EF4-FFF2-40B4-BE49-F238E27FC236}">
                <a16:creationId xmlns:a16="http://schemas.microsoft.com/office/drawing/2014/main" id="{F3D1EEF1-F862-40CA-B4D5-DBC52EADD6D5}"/>
              </a:ext>
            </a:extLst>
          </p:cNvPr>
          <p:cNvSpPr/>
          <p:nvPr/>
        </p:nvSpPr>
        <p:spPr>
          <a:xfrm>
            <a:off x="7951583" y="5288461"/>
            <a:ext cx="1045727" cy="366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TIPO DE DOCUMENTO</a:t>
            </a:r>
            <a:endParaRPr lang="en-US" sz="1200" dirty="0">
              <a:solidFill>
                <a:schemeClr val="tx1"/>
              </a:solidFill>
            </a:endParaRPr>
          </a:p>
        </p:txBody>
      </p:sp>
      <p:sp>
        <p:nvSpPr>
          <p:cNvPr id="13" name="Rectángulo 12">
            <a:extLst>
              <a:ext uri="{FF2B5EF4-FFF2-40B4-BE49-F238E27FC236}">
                <a16:creationId xmlns:a16="http://schemas.microsoft.com/office/drawing/2014/main" id="{32DBD302-6FD5-4BAE-BCEC-83C77772C890}"/>
              </a:ext>
            </a:extLst>
          </p:cNvPr>
          <p:cNvSpPr/>
          <p:nvPr/>
        </p:nvSpPr>
        <p:spPr>
          <a:xfrm>
            <a:off x="9430932" y="5299385"/>
            <a:ext cx="813392" cy="357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NÚMERO</a:t>
            </a:r>
            <a:endParaRPr lang="en-US" sz="1200" dirty="0">
              <a:solidFill>
                <a:schemeClr val="tx1"/>
              </a:solidFill>
            </a:endParaRPr>
          </a:p>
        </p:txBody>
      </p:sp>
      <p:sp>
        <p:nvSpPr>
          <p:cNvPr id="14" name="Rectángulo 13">
            <a:extLst>
              <a:ext uri="{FF2B5EF4-FFF2-40B4-BE49-F238E27FC236}">
                <a16:creationId xmlns:a16="http://schemas.microsoft.com/office/drawing/2014/main" id="{141FA866-10BF-4561-81FC-17195DBC798C}"/>
              </a:ext>
            </a:extLst>
          </p:cNvPr>
          <p:cNvSpPr/>
          <p:nvPr/>
        </p:nvSpPr>
        <p:spPr>
          <a:xfrm>
            <a:off x="10274538" y="5287001"/>
            <a:ext cx="827636" cy="366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AÑO</a:t>
            </a:r>
            <a:endParaRPr lang="en-US" sz="1200" dirty="0">
              <a:solidFill>
                <a:schemeClr val="tx1"/>
              </a:solidFill>
            </a:endParaRPr>
          </a:p>
        </p:txBody>
      </p:sp>
      <p:sp>
        <p:nvSpPr>
          <p:cNvPr id="15" name="Flecha abajo 7">
            <a:extLst>
              <a:ext uri="{FF2B5EF4-FFF2-40B4-BE49-F238E27FC236}">
                <a16:creationId xmlns:a16="http://schemas.microsoft.com/office/drawing/2014/main" id="{B0A986E8-E597-4C77-9159-5C0F9DAC53E8}"/>
              </a:ext>
            </a:extLst>
          </p:cNvPr>
          <p:cNvSpPr/>
          <p:nvPr/>
        </p:nvSpPr>
        <p:spPr>
          <a:xfrm rot="10800000">
            <a:off x="8339304" y="4850816"/>
            <a:ext cx="270284" cy="32001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echa abajo 8">
            <a:extLst>
              <a:ext uri="{FF2B5EF4-FFF2-40B4-BE49-F238E27FC236}">
                <a16:creationId xmlns:a16="http://schemas.microsoft.com/office/drawing/2014/main" id="{66244500-E16C-4413-93B8-04975AC03329}"/>
              </a:ext>
            </a:extLst>
          </p:cNvPr>
          <p:cNvSpPr/>
          <p:nvPr/>
        </p:nvSpPr>
        <p:spPr>
          <a:xfrm rot="10800000">
            <a:off x="9672813" y="4850816"/>
            <a:ext cx="270284" cy="32001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bajo 9">
            <a:extLst>
              <a:ext uri="{FF2B5EF4-FFF2-40B4-BE49-F238E27FC236}">
                <a16:creationId xmlns:a16="http://schemas.microsoft.com/office/drawing/2014/main" id="{966329F6-AEEB-46D1-8218-B18362871797}"/>
              </a:ext>
            </a:extLst>
          </p:cNvPr>
          <p:cNvSpPr/>
          <p:nvPr/>
        </p:nvSpPr>
        <p:spPr>
          <a:xfrm rot="10800000">
            <a:off x="10475163" y="4850817"/>
            <a:ext cx="270284" cy="32001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22</a:t>
            </a:fld>
            <a:endParaRPr lang="es-PE"/>
          </a:p>
        </p:txBody>
      </p:sp>
    </p:spTree>
    <p:extLst>
      <p:ext uri="{BB962C8B-B14F-4D97-AF65-F5344CB8AC3E}">
        <p14:creationId xmlns:p14="http://schemas.microsoft.com/office/powerpoint/2010/main" val="101319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CITA DE NORMAS LEGALES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8" name="Marcador de contenido 2">
            <a:extLst>
              <a:ext uri="{FF2B5EF4-FFF2-40B4-BE49-F238E27FC236}">
                <a16:creationId xmlns:a16="http://schemas.microsoft.com/office/drawing/2014/main" id="{B20EA9E5-A8A9-4FE4-A2A0-574BD420E76C}"/>
              </a:ext>
            </a:extLst>
          </p:cNvPr>
          <p:cNvSpPr>
            <a:spLocks noGrp="1"/>
          </p:cNvSpPr>
          <p:nvPr>
            <p:ph idx="1"/>
          </p:nvPr>
        </p:nvSpPr>
        <p:spPr>
          <a:xfrm>
            <a:off x="716791" y="2035875"/>
            <a:ext cx="10758418" cy="4285636"/>
          </a:xfrm>
        </p:spPr>
        <p:txBody>
          <a:bodyPr/>
          <a:lstStyle/>
          <a:p>
            <a:r>
              <a:rPr lang="es-ES" sz="2800" dirty="0">
                <a:ea typeface="Tahoma" panose="020B0604030504040204" pitchFamily="34" charset="0"/>
                <a:cs typeface="Tahoma" panose="020B0604030504040204" pitchFamily="34" charset="0"/>
              </a:rPr>
              <a:t>Cita de Jurisprudencia</a:t>
            </a:r>
          </a:p>
          <a:p>
            <a:pPr marL="355600" indent="0" algn="just">
              <a:buNone/>
            </a:pPr>
            <a:r>
              <a:rPr lang="es-ES" sz="1800" dirty="0">
                <a:ea typeface="Tahoma" panose="020B0604030504040204" pitchFamily="34" charset="0"/>
                <a:cs typeface="Tahoma" panose="020B0604030504040204" pitchFamily="34" charset="0"/>
              </a:rPr>
              <a:t>Se indica el documento legal (casación, resolución o expediente), la numeración y el año de publicación.</a:t>
            </a:r>
          </a:p>
          <a:p>
            <a:pPr marL="355600" indent="0" algn="just">
              <a:buNone/>
            </a:pPr>
            <a:r>
              <a:rPr lang="es-ES" sz="1800" dirty="0">
                <a:ea typeface="Tahoma" panose="020B0604030504040204" pitchFamily="34" charset="0"/>
                <a:cs typeface="Tahoma" panose="020B0604030504040204" pitchFamily="34" charset="0"/>
              </a:rPr>
              <a:t>“Las empresas de servicios complementarios no constituyen un supuesto de cesión de mano de obra, sino de subcontratación” (Casación laboral N° 7712-2018, 2013).</a:t>
            </a:r>
          </a:p>
          <a:p>
            <a:pPr marL="355600" indent="0" algn="just">
              <a:buNone/>
            </a:pPr>
            <a:endParaRPr lang="es-ES" sz="1800" dirty="0">
              <a:ea typeface="Tahoma" panose="020B0604030504040204" pitchFamily="34" charset="0"/>
              <a:cs typeface="Tahoma" panose="020B0604030504040204" pitchFamily="34" charset="0"/>
            </a:endParaRPr>
          </a:p>
          <a:p>
            <a:pPr marL="355600" indent="0" algn="just">
              <a:buNone/>
            </a:pPr>
            <a:endParaRPr lang="es-ES" sz="1800" dirty="0">
              <a:ea typeface="Tahoma" panose="020B0604030504040204" pitchFamily="34" charset="0"/>
              <a:cs typeface="Tahoma" panose="020B0604030504040204" pitchFamily="34" charset="0"/>
            </a:endParaRPr>
          </a:p>
          <a:p>
            <a:pPr marL="355600" indent="-355600" algn="just"/>
            <a:r>
              <a:rPr lang="es-ES" sz="2800" dirty="0">
                <a:ea typeface="Tahoma" panose="020B0604030504040204" pitchFamily="34" charset="0"/>
                <a:cs typeface="Tahoma" panose="020B0604030504040204" pitchFamily="34" charset="0"/>
              </a:rPr>
              <a:t>Cita de Constitución</a:t>
            </a:r>
          </a:p>
          <a:p>
            <a:pPr marL="355600" indent="-355600" algn="just">
              <a:buNone/>
              <a:tabLst>
                <a:tab pos="452438" algn="l"/>
              </a:tabLst>
            </a:pPr>
            <a:r>
              <a:rPr lang="es-ES" sz="1800" dirty="0">
                <a:ea typeface="Tahoma" panose="020B0604030504040204" pitchFamily="34" charset="0"/>
                <a:cs typeface="Tahoma" panose="020B0604030504040204" pitchFamily="34" charset="0"/>
              </a:rPr>
              <a:t>     Para citar una constitución completa, no es necesaria una citación. Se menciona la constitución en el texto.</a:t>
            </a:r>
          </a:p>
          <a:p>
            <a:pPr marL="355600" indent="-355600" algn="just">
              <a:buNone/>
              <a:tabLst>
                <a:tab pos="452438" algn="l"/>
              </a:tabLst>
            </a:pPr>
            <a:r>
              <a:rPr lang="es-ES" sz="1800" dirty="0">
                <a:ea typeface="Tahoma" panose="020B0604030504040204" pitchFamily="34" charset="0"/>
                <a:cs typeface="Tahoma" panose="020B0604030504040204" pitchFamily="34" charset="0"/>
              </a:rPr>
              <a:t>	La Constitución Política del Perú fue modificada en 1993. En el caso del embrión, el sistema jurídico peruano reconoce la figura del concebido, quien es sujeto de derecho en todo cuanto le favorece (Artículo 2, Sección 3, Constitución del Perú).</a:t>
            </a:r>
            <a:endParaRPr lang="es-ES" dirty="0">
              <a:ea typeface="Tahoma" panose="020B0604030504040204" pitchFamily="34" charset="0"/>
              <a:cs typeface="Tahoma" panose="020B0604030504040204" pitchFamily="34" charset="0"/>
            </a:endParaRPr>
          </a:p>
          <a:p>
            <a:pPr marL="0" indent="0">
              <a:buNone/>
            </a:pPr>
            <a:endParaRPr lang="en-US"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23</a:t>
            </a:fld>
            <a:endParaRPr lang="es-PE"/>
          </a:p>
        </p:txBody>
      </p:sp>
    </p:spTree>
    <p:extLst>
      <p:ext uri="{BB962C8B-B14F-4D97-AF65-F5344CB8AC3E}">
        <p14:creationId xmlns:p14="http://schemas.microsoft.com/office/powerpoint/2010/main" val="265952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TABLAS Y FIGURAS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C9C3842E-DC12-48C9-87F6-C5FE1CC35E1E}"/>
              </a:ext>
            </a:extLst>
          </p:cNvPr>
          <p:cNvSpPr>
            <a:spLocks noGrp="1"/>
          </p:cNvSpPr>
          <p:nvPr>
            <p:ph idx="1"/>
          </p:nvPr>
        </p:nvSpPr>
        <p:spPr>
          <a:xfrm>
            <a:off x="1429968" y="2070381"/>
            <a:ext cx="9504592" cy="4409116"/>
          </a:xfrm>
        </p:spPr>
        <p:txBody>
          <a:bodyPr>
            <a:normAutofit fontScale="25000" lnSpcReduction="20000"/>
          </a:bodyPr>
          <a:lstStyle/>
          <a:p>
            <a:pPr marL="0" indent="0">
              <a:lnSpc>
                <a:spcPct val="120000"/>
              </a:lnSpc>
              <a:buNone/>
            </a:pPr>
            <a:r>
              <a:rPr lang="es-ES" sz="7200" b="1" dirty="0">
                <a:ea typeface="Tahoma" panose="020B0604030504040204" pitchFamily="34" charset="0"/>
                <a:cs typeface="Tahoma" panose="020B0604030504040204" pitchFamily="34" charset="0"/>
              </a:rPr>
              <a:t>TABLAS</a:t>
            </a:r>
            <a:endParaRPr lang="en-US" sz="7200" b="1"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Hay que enumerar la tabla (Tabla 1), utilizar negrita, y mantener el orden en que aparecen en la investigación.</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Escribir el título con interlineado doble y debajo del número de la tabla. Que sea breve pero descriptivo y con letra cursiva.</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El cuerpo de la tabla debe tener interlineado simple, 1.5 o doble. Centrar el texto en todo el texto de la tabla, también se puede alinear a la izquierda (legibilidad).</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De tener abreviaturas explicarlas en las notas de la tabla; explicaciones extras no es obligatorio.</a:t>
            </a:r>
            <a:endParaRPr lang="en-US" sz="6400" dirty="0">
              <a:ea typeface="Tahoma" panose="020B0604030504040204" pitchFamily="34" charset="0"/>
              <a:cs typeface="Tahoma" panose="020B0604030504040204" pitchFamily="34" charset="0"/>
            </a:endParaRPr>
          </a:p>
          <a:p>
            <a:pPr lvl="0" algn="just">
              <a:lnSpc>
                <a:spcPct val="120000"/>
              </a:lnSpc>
            </a:pPr>
            <a:r>
              <a:rPr lang="es-ES" sz="6400" dirty="0">
                <a:ea typeface="Tahoma" panose="020B0604030504040204" pitchFamily="34" charset="0"/>
                <a:cs typeface="Tahoma" panose="020B0604030504040204" pitchFamily="34" charset="0"/>
              </a:rPr>
              <a:t>Utilizar el mismo tipo y tamaño de fuente en las tablas que en el resto del texto. Interlineado doble en el número de la tabla, el título y las notas.</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Para citar una tabla en el texto, primero se hace por su número, como “Tabla 3”, no referirse a la tabla por su posición con respecto al texto (“la tabla a continuación”) o por su número de página (“la tabla en la página 12”).</a:t>
            </a:r>
            <a:endParaRPr lang="en-US" sz="6400" dirty="0">
              <a:ea typeface="Tahoma" panose="020B0604030504040204" pitchFamily="34" charset="0"/>
              <a:cs typeface="Tahoma" panose="020B0604030504040204" pitchFamily="34" charset="0"/>
            </a:endParaRPr>
          </a:p>
          <a:p>
            <a:pPr marL="0" indent="0">
              <a:buNone/>
            </a:pPr>
            <a:endParaRPr lang="en-US" sz="2800" u="sng"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24</a:t>
            </a:fld>
            <a:endParaRPr lang="es-PE"/>
          </a:p>
        </p:txBody>
      </p:sp>
    </p:spTree>
    <p:extLst>
      <p:ext uri="{BB962C8B-B14F-4D97-AF65-F5344CB8AC3E}">
        <p14:creationId xmlns:p14="http://schemas.microsoft.com/office/powerpoint/2010/main" val="413153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TABLAS Y FIGURAS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C9C3842E-DC12-48C9-87F6-C5FE1CC35E1E}"/>
              </a:ext>
            </a:extLst>
          </p:cNvPr>
          <p:cNvSpPr>
            <a:spLocks noGrp="1"/>
          </p:cNvSpPr>
          <p:nvPr>
            <p:ph idx="1"/>
          </p:nvPr>
        </p:nvSpPr>
        <p:spPr>
          <a:xfrm>
            <a:off x="1429968" y="2070381"/>
            <a:ext cx="9504592" cy="4409116"/>
          </a:xfrm>
        </p:spPr>
        <p:txBody>
          <a:bodyPr>
            <a:normAutofit fontScale="25000" lnSpcReduction="20000"/>
          </a:bodyPr>
          <a:lstStyle/>
          <a:p>
            <a:pPr marL="0" indent="0">
              <a:lnSpc>
                <a:spcPct val="120000"/>
              </a:lnSpc>
              <a:buNone/>
            </a:pPr>
            <a:r>
              <a:rPr lang="es-ES" sz="7200" b="1" dirty="0">
                <a:ea typeface="Tahoma" panose="020B0604030504040204" pitchFamily="34" charset="0"/>
                <a:cs typeface="Tahoma" panose="020B0604030504040204" pitchFamily="34" charset="0"/>
              </a:rPr>
              <a:t>TABLAS</a:t>
            </a:r>
            <a:endParaRPr lang="en-US" sz="7200" b="1"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Hay que enumerar la tabla (Tabla 1), utilizar negrita, y mantener el orden en que aparecen en la investigación.</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Escribir el título con interlineado doble y debajo del número de la tabla. Que sea breve pero descriptivo y con letra cursiva.</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El cuerpo de la tabla debe tener interlineado simple, 1.5 o doble. Centrar el texto en todo el texto de la tabla, también se puede alinear a la izquierda (legibilidad).</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De tener abreviaturas explicarlas en las notas de la tabla; explicaciones extras no es obligatorio.</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Utilizar el mismo tipo y tamaño de fuente en las tablas que en el resto del texto. Interlineado doble en el número de la tabla, el título y las notas.</a:t>
            </a:r>
            <a:endParaRPr lang="en-US" sz="6400" dirty="0">
              <a:ea typeface="Tahoma" panose="020B0604030504040204" pitchFamily="34" charset="0"/>
              <a:cs typeface="Tahoma" panose="020B0604030504040204" pitchFamily="34" charset="0"/>
            </a:endParaRPr>
          </a:p>
          <a:p>
            <a:pPr lvl="0">
              <a:lnSpc>
                <a:spcPct val="120000"/>
              </a:lnSpc>
            </a:pPr>
            <a:r>
              <a:rPr lang="es-ES" sz="6400" dirty="0">
                <a:ea typeface="Tahoma" panose="020B0604030504040204" pitchFamily="34" charset="0"/>
                <a:cs typeface="Tahoma" panose="020B0604030504040204" pitchFamily="34" charset="0"/>
              </a:rPr>
              <a:t>Para citar una tabla en el texto, primero se hace por su número, como “Tabla 3”, no referirse a la tabla por su posición con respecto al texto (“la tabla a continuación”) o por su número de página (“la tabla en la página 12”).</a:t>
            </a:r>
            <a:endParaRPr lang="en-US" sz="6400" dirty="0">
              <a:ea typeface="Tahoma" panose="020B0604030504040204" pitchFamily="34" charset="0"/>
              <a:cs typeface="Tahoma" panose="020B0604030504040204" pitchFamily="34" charset="0"/>
            </a:endParaRPr>
          </a:p>
          <a:p>
            <a:pPr marL="0" indent="0">
              <a:buNone/>
            </a:pPr>
            <a:endParaRPr lang="en-US" sz="2800" u="sng"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25</a:t>
            </a:fld>
            <a:endParaRPr lang="es-PE"/>
          </a:p>
        </p:txBody>
      </p:sp>
    </p:spTree>
    <p:extLst>
      <p:ext uri="{BB962C8B-B14F-4D97-AF65-F5344CB8AC3E}">
        <p14:creationId xmlns:p14="http://schemas.microsoft.com/office/powerpoint/2010/main" val="222187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TABLAS Y FIGURAS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1" name="Marcador de contenido 2">
            <a:extLst>
              <a:ext uri="{FF2B5EF4-FFF2-40B4-BE49-F238E27FC236}">
                <a16:creationId xmlns:a16="http://schemas.microsoft.com/office/drawing/2014/main" id="{3013D7B9-8311-4E73-B328-69E0CC6177E3}"/>
              </a:ext>
            </a:extLst>
          </p:cNvPr>
          <p:cNvSpPr txBox="1">
            <a:spLocks/>
          </p:cNvSpPr>
          <p:nvPr/>
        </p:nvSpPr>
        <p:spPr>
          <a:xfrm>
            <a:off x="1628376" y="2018621"/>
            <a:ext cx="9176788" cy="4069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600" b="1" dirty="0">
                <a:ea typeface="Tahoma" panose="020B0604030504040204" pitchFamily="34" charset="0"/>
                <a:cs typeface="Tahoma" panose="020B0604030504040204" pitchFamily="34" charset="0"/>
              </a:rPr>
              <a:t>FIGURAS</a:t>
            </a:r>
          </a:p>
          <a:p>
            <a:pPr algn="just"/>
            <a:r>
              <a:rPr lang="es-ES" sz="1600" dirty="0">
                <a:ea typeface="Tahoma" panose="020B0604030504040204" pitchFamily="34" charset="0"/>
                <a:cs typeface="Tahoma" panose="020B0604030504040204" pitchFamily="34" charset="0"/>
              </a:rPr>
              <a:t>Todos los elementos visuales que no son tablas se consideran figuras en las normas APA. Por ejemplo: ilustraciones, infografías, fotografías, gráficos de líneas o de barras, diagramas de flujos, dibujos, mapas, etc. Las tablas y figuras tienen la misma configuración general.</a:t>
            </a:r>
            <a:endParaRPr lang="en-US" sz="1600" dirty="0">
              <a:ea typeface="Tahoma" panose="020B0604030504040204" pitchFamily="34" charset="0"/>
              <a:cs typeface="Tahoma" panose="020B0604030504040204" pitchFamily="34" charset="0"/>
            </a:endParaRPr>
          </a:p>
          <a:p>
            <a:pPr algn="just"/>
            <a:r>
              <a:rPr lang="es-ES" sz="1600" dirty="0">
                <a:ea typeface="Tahoma" panose="020B0604030504040204" pitchFamily="34" charset="0"/>
                <a:cs typeface="Tahoma" panose="020B0604030504040204" pitchFamily="34" charset="0"/>
              </a:rPr>
              <a:t>Valor de la información de la figura.</a:t>
            </a:r>
            <a:endParaRPr lang="en-US" sz="1600" dirty="0">
              <a:ea typeface="Tahoma" panose="020B0604030504040204" pitchFamily="34" charset="0"/>
              <a:cs typeface="Tahoma" panose="020B0604030504040204" pitchFamily="34" charset="0"/>
            </a:endParaRPr>
          </a:p>
          <a:p>
            <a:r>
              <a:rPr lang="es-ES" sz="1600" dirty="0">
                <a:ea typeface="Tahoma" panose="020B0604030504040204" pitchFamily="34" charset="0"/>
                <a:cs typeface="Tahoma" panose="020B0604030504040204" pitchFamily="34" charset="0"/>
              </a:rPr>
              <a:t>Componentes de una figura:</a:t>
            </a:r>
            <a:endParaRPr lang="en-US" sz="1600" dirty="0">
              <a:ea typeface="Tahoma" panose="020B0604030504040204" pitchFamily="34" charset="0"/>
              <a:cs typeface="Tahoma" panose="020B0604030504040204" pitchFamily="34" charset="0"/>
            </a:endParaRPr>
          </a:p>
          <a:p>
            <a:r>
              <a:rPr lang="es-ES" sz="1600" dirty="0">
                <a:ea typeface="Tahoma" panose="020B0604030504040204" pitchFamily="34" charset="0"/>
                <a:cs typeface="Tahoma" panose="020B0604030504040204" pitchFamily="34" charset="0"/>
              </a:rPr>
              <a:t>Número de la figura</a:t>
            </a:r>
            <a:endParaRPr lang="en-US" sz="1600" dirty="0">
              <a:ea typeface="Tahoma" panose="020B0604030504040204" pitchFamily="34" charset="0"/>
              <a:cs typeface="Tahoma" panose="020B0604030504040204" pitchFamily="34" charset="0"/>
            </a:endParaRPr>
          </a:p>
          <a:p>
            <a:pPr marL="0" indent="0">
              <a:buFont typeface="Arial" panose="020B0604020202020204" pitchFamily="34" charset="0"/>
              <a:buNone/>
            </a:pPr>
            <a:r>
              <a:rPr lang="es-ES" sz="1600" dirty="0">
                <a:ea typeface="Tahoma" panose="020B0604030504040204" pitchFamily="34" charset="0"/>
                <a:cs typeface="Tahoma" panose="020B0604030504040204" pitchFamily="34" charset="0"/>
              </a:rPr>
              <a:t>	Título</a:t>
            </a:r>
            <a:endParaRPr lang="en-US" sz="1600" dirty="0">
              <a:ea typeface="Tahoma" panose="020B0604030504040204" pitchFamily="34" charset="0"/>
              <a:cs typeface="Tahoma" panose="020B0604030504040204" pitchFamily="34" charset="0"/>
            </a:endParaRPr>
          </a:p>
          <a:p>
            <a:pPr marL="0" indent="0">
              <a:buFont typeface="Arial" panose="020B0604020202020204" pitchFamily="34" charset="0"/>
              <a:buNone/>
            </a:pPr>
            <a:r>
              <a:rPr lang="es-ES" sz="1600" dirty="0">
                <a:ea typeface="Tahoma" panose="020B0604030504040204" pitchFamily="34" charset="0"/>
                <a:cs typeface="Tahoma" panose="020B0604030504040204" pitchFamily="34" charset="0"/>
              </a:rPr>
              <a:t>	Imagen</a:t>
            </a:r>
            <a:endParaRPr lang="en-US" sz="1600" dirty="0">
              <a:ea typeface="Tahoma" panose="020B0604030504040204" pitchFamily="34" charset="0"/>
              <a:cs typeface="Tahoma" panose="020B0604030504040204" pitchFamily="34" charset="0"/>
            </a:endParaRPr>
          </a:p>
          <a:p>
            <a:pPr marL="0" indent="0">
              <a:buFont typeface="Arial" panose="020B0604020202020204" pitchFamily="34" charset="0"/>
              <a:buNone/>
            </a:pPr>
            <a:r>
              <a:rPr lang="es-ES" sz="1600" dirty="0">
                <a:ea typeface="Tahoma" panose="020B0604030504040204" pitchFamily="34" charset="0"/>
                <a:cs typeface="Tahoma" panose="020B0604030504040204" pitchFamily="34" charset="0"/>
              </a:rPr>
              <a:t>	Leyenda</a:t>
            </a:r>
            <a:endParaRPr lang="en-US" sz="1600" dirty="0">
              <a:ea typeface="Tahoma" panose="020B0604030504040204" pitchFamily="34" charset="0"/>
              <a:cs typeface="Tahoma" panose="020B0604030504040204" pitchFamily="34" charset="0"/>
            </a:endParaRPr>
          </a:p>
          <a:p>
            <a:pPr marL="0" indent="0">
              <a:buFont typeface="Arial" panose="020B0604020202020204" pitchFamily="34" charset="0"/>
              <a:buNone/>
            </a:pPr>
            <a:r>
              <a:rPr lang="es-ES" sz="1600" dirty="0">
                <a:ea typeface="Tahoma" panose="020B0604030504040204" pitchFamily="34" charset="0"/>
                <a:cs typeface="Tahoma" panose="020B0604030504040204" pitchFamily="34" charset="0"/>
              </a:rPr>
              <a:t>	Nota</a:t>
            </a:r>
            <a:endParaRPr lang="en-US" sz="1600" dirty="0">
              <a:ea typeface="Tahoma" panose="020B0604030504040204" pitchFamily="34" charset="0"/>
              <a:cs typeface="Tahoma" panose="020B0604030504040204" pitchFamily="34" charset="0"/>
            </a:endParaRPr>
          </a:p>
          <a:p>
            <a:r>
              <a:rPr lang="es-ES" sz="1600" dirty="0">
                <a:ea typeface="Tahoma" panose="020B0604030504040204" pitchFamily="34" charset="0"/>
                <a:cs typeface="Tahoma" panose="020B0604030504040204" pitchFamily="34" charset="0"/>
              </a:rPr>
              <a:t>Elaboración propia: No es necesario agregar ningún tipo de declaración de derechos de autor. En </a:t>
            </a:r>
            <a:r>
              <a:rPr lang="es-ES" sz="1600" dirty="0" smtClean="0">
                <a:ea typeface="Tahoma" panose="020B0604030504040204" pitchFamily="34" charset="0"/>
                <a:cs typeface="Tahoma" panose="020B0604030504040204" pitchFamily="34" charset="0"/>
              </a:rPr>
              <a:t>APA, </a:t>
            </a:r>
            <a:r>
              <a:rPr lang="es-ES" sz="1600" dirty="0">
                <a:ea typeface="Tahoma" panose="020B0604030504040204" pitchFamily="34" charset="0"/>
                <a:cs typeface="Tahoma" panose="020B0604030504040204" pitchFamily="34" charset="0"/>
              </a:rPr>
              <a:t>se asume que todo lo que no tenga cita es de autoría del propio autor.</a:t>
            </a:r>
            <a:endParaRPr lang="en-US" sz="1600" dirty="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sz="1600" u="sng"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26</a:t>
            </a:fld>
            <a:endParaRPr lang="es-PE"/>
          </a:p>
        </p:txBody>
      </p:sp>
    </p:spTree>
    <p:extLst>
      <p:ext uri="{BB962C8B-B14F-4D97-AF65-F5344CB8AC3E}">
        <p14:creationId xmlns:p14="http://schemas.microsoft.com/office/powerpoint/2010/main" val="3213108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0" name="Título 1">
            <a:extLst>
              <a:ext uri="{FF2B5EF4-FFF2-40B4-BE49-F238E27FC236}">
                <a16:creationId xmlns:a16="http://schemas.microsoft.com/office/drawing/2014/main" id="{D5CC55EB-0FE2-4A52-9A0B-C64189EDF600}"/>
              </a:ext>
            </a:extLst>
          </p:cNvPr>
          <p:cNvSpPr>
            <a:spLocks noGrp="1"/>
          </p:cNvSpPr>
          <p:nvPr>
            <p:ph type="title"/>
          </p:nvPr>
        </p:nvSpPr>
        <p:spPr>
          <a:xfrm>
            <a:off x="489217" y="151758"/>
            <a:ext cx="6641425" cy="694974"/>
          </a:xfrm>
        </p:spPr>
        <p:txBody>
          <a:bodyPr>
            <a:normAutofit/>
          </a:bodyPr>
          <a:lstStyle/>
          <a:p>
            <a:r>
              <a:rPr lang="es-ES" sz="3200" b="1" dirty="0">
                <a:solidFill>
                  <a:schemeClr val="bg1"/>
                </a:solidFill>
                <a:latin typeface="+mn-lt"/>
                <a:ea typeface="Tahoma" panose="020B0604030504040204" pitchFamily="34" charset="0"/>
                <a:cs typeface="Tahoma" panose="020B0604030504040204" pitchFamily="34" charset="0"/>
              </a:rPr>
              <a:t>TABLAS Y FIGURAS</a:t>
            </a:r>
            <a:endParaRPr lang="en-US" sz="3200" b="1" dirty="0">
              <a:solidFill>
                <a:schemeClr val="bg1"/>
              </a:solidFill>
              <a:latin typeface="+mn-lt"/>
              <a:ea typeface="Tahoma" panose="020B0604030504040204" pitchFamily="34" charset="0"/>
              <a:cs typeface="Tahoma" panose="020B0604030504040204" pitchFamily="34" charset="0"/>
            </a:endParaRPr>
          </a:p>
        </p:txBody>
      </p:sp>
      <p:pic>
        <p:nvPicPr>
          <p:cNvPr id="7" name="Imagen 2">
            <a:extLst>
              <a:ext uri="{FF2B5EF4-FFF2-40B4-BE49-F238E27FC236}">
                <a16:creationId xmlns:a16="http://schemas.microsoft.com/office/drawing/2014/main" id="{E60925D0-C905-4A49-86F8-AA44E44FD9B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8737" t="26375" r="28738" b="35973"/>
          <a:stretch>
            <a:fillRect/>
          </a:stretch>
        </p:blipFill>
        <p:spPr bwMode="auto">
          <a:xfrm>
            <a:off x="3109772" y="1742537"/>
            <a:ext cx="6379736" cy="451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D978B788-CAD5-466A-AE4A-202B5EA52770}"/>
              </a:ext>
            </a:extLst>
          </p:cNvPr>
          <p:cNvSpPr/>
          <p:nvPr/>
        </p:nvSpPr>
        <p:spPr>
          <a:xfrm>
            <a:off x="7492493" y="3624394"/>
            <a:ext cx="2803585" cy="111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ysClr val="windowText" lastClr="000000"/>
                </a:solidFill>
              </a:rPr>
              <a:t>Solamente se ubican estas líneas horizontales</a:t>
            </a:r>
          </a:p>
        </p:txBody>
      </p:sp>
      <p:sp>
        <p:nvSpPr>
          <p:cNvPr id="3" name="2 Marcador de pie de página"/>
          <p:cNvSpPr>
            <a:spLocks noGrp="1"/>
          </p:cNvSpPr>
          <p:nvPr>
            <p:ph type="ftr" sz="quarter" idx="11"/>
          </p:nvPr>
        </p:nvSpPr>
        <p:spPr/>
        <p:txBody>
          <a:bodyPr/>
          <a:lstStyle/>
          <a:p>
            <a:endParaRPr lang="es-PE"/>
          </a:p>
        </p:txBody>
      </p:sp>
      <p:sp>
        <p:nvSpPr>
          <p:cNvPr id="8" name="7 Marcador de número de diapositiva"/>
          <p:cNvSpPr>
            <a:spLocks noGrp="1"/>
          </p:cNvSpPr>
          <p:nvPr>
            <p:ph type="sldNum" sz="quarter" idx="12"/>
          </p:nvPr>
        </p:nvSpPr>
        <p:spPr/>
        <p:txBody>
          <a:bodyPr/>
          <a:lstStyle/>
          <a:p>
            <a:fld id="{F7C1054E-800D-47AE-9046-C691A7F16A75}" type="slidenum">
              <a:rPr lang="es-PE" smtClean="0"/>
              <a:t>27</a:t>
            </a:fld>
            <a:endParaRPr lang="es-PE"/>
          </a:p>
        </p:txBody>
      </p:sp>
    </p:spTree>
    <p:extLst>
      <p:ext uri="{BB962C8B-B14F-4D97-AF65-F5344CB8AC3E}">
        <p14:creationId xmlns:p14="http://schemas.microsoft.com/office/powerpoint/2010/main" val="4053500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A0A7E03-B527-4AE3-B2E5-589BCF4C0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3" name="CuadroTexto 12">
            <a:extLst>
              <a:ext uri="{FF2B5EF4-FFF2-40B4-BE49-F238E27FC236}">
                <a16:creationId xmlns:a16="http://schemas.microsoft.com/office/drawing/2014/main" id="{EC96E168-5DDE-4B14-9C2D-4A3E03285759}"/>
              </a:ext>
            </a:extLst>
          </p:cNvPr>
          <p:cNvSpPr txBox="1"/>
          <p:nvPr/>
        </p:nvSpPr>
        <p:spPr>
          <a:xfrm>
            <a:off x="1721139" y="3429000"/>
            <a:ext cx="8749719" cy="923330"/>
          </a:xfrm>
          <a:prstGeom prst="rect">
            <a:avLst/>
          </a:prstGeom>
          <a:noFill/>
        </p:spPr>
        <p:txBody>
          <a:bodyPr wrap="square" rtlCol="0">
            <a:spAutoFit/>
          </a:bodyPr>
          <a:lstStyle/>
          <a:p>
            <a:pPr algn="ctr"/>
            <a:r>
              <a:rPr lang="es-MX" sz="5400" b="1" dirty="0">
                <a:solidFill>
                  <a:schemeClr val="bg1"/>
                </a:solidFill>
                <a:effectLst>
                  <a:outerShdw blurRad="38100" dist="38100" dir="2700000" algn="tl">
                    <a:srgbClr val="000000">
                      <a:alpha val="43137"/>
                    </a:srgbClr>
                  </a:outerShdw>
                </a:effectLst>
              </a:rPr>
              <a:t>¡Muchas gracias!</a:t>
            </a:r>
            <a:endParaRPr lang="es-PE" sz="5400" dirty="0">
              <a:solidFill>
                <a:schemeClr val="bg1"/>
              </a:solidFill>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C8EA468E-1F9E-47BA-A39D-7ED2B25884C3}"/>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5" name="Imagen 14">
            <a:extLst>
              <a:ext uri="{FF2B5EF4-FFF2-40B4-BE49-F238E27FC236}">
                <a16:creationId xmlns:a16="http://schemas.microsoft.com/office/drawing/2014/main" id="{26E54A2A-1A54-42DA-8967-95590CEA5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363" y="175622"/>
            <a:ext cx="2624929" cy="755981"/>
          </a:xfrm>
          <a:prstGeom prst="rect">
            <a:avLst/>
          </a:prstGeom>
        </p:spPr>
      </p:pic>
      <p:pic>
        <p:nvPicPr>
          <p:cNvPr id="16" name="Imagen 15">
            <a:extLst>
              <a:ext uri="{FF2B5EF4-FFF2-40B4-BE49-F238E27FC236}">
                <a16:creationId xmlns:a16="http://schemas.microsoft.com/office/drawing/2014/main" id="{B8CF1BFC-7181-4C57-A826-2A5E81179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2664" y="252902"/>
            <a:ext cx="1285310" cy="706890"/>
          </a:xfrm>
          <a:prstGeom prst="rect">
            <a:avLst/>
          </a:prstGeom>
        </p:spPr>
      </p:pic>
      <p:pic>
        <p:nvPicPr>
          <p:cNvPr id="17" name="Imagen 16">
            <a:extLst>
              <a:ext uri="{FF2B5EF4-FFF2-40B4-BE49-F238E27FC236}">
                <a16:creationId xmlns:a16="http://schemas.microsoft.com/office/drawing/2014/main" id="{A9FB93C5-2C9D-49BE-AC1E-574F5FF803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24" y="150145"/>
            <a:ext cx="2004580" cy="809647"/>
          </a:xfrm>
          <a:prstGeom prst="rect">
            <a:avLst/>
          </a:prstGeom>
        </p:spPr>
      </p:pic>
      <p:pic>
        <p:nvPicPr>
          <p:cNvPr id="18" name="Imagen 17">
            <a:extLst>
              <a:ext uri="{FF2B5EF4-FFF2-40B4-BE49-F238E27FC236}">
                <a16:creationId xmlns:a16="http://schemas.microsoft.com/office/drawing/2014/main" id="{C2537911-9FFD-4162-A6F6-1089A23DB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9346" y="129437"/>
            <a:ext cx="1395629" cy="784169"/>
          </a:xfrm>
          <a:prstGeom prst="rect">
            <a:avLst/>
          </a:prstGeom>
        </p:spPr>
      </p:pic>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28</a:t>
            </a:fld>
            <a:endParaRPr lang="es-PE"/>
          </a:p>
        </p:txBody>
      </p:sp>
    </p:spTree>
    <p:extLst>
      <p:ext uri="{BB962C8B-B14F-4D97-AF65-F5344CB8AC3E}">
        <p14:creationId xmlns:p14="http://schemas.microsoft.com/office/powerpoint/2010/main" val="76183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47781A2-23CA-4008-BA50-82DB0C761274}"/>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Título 1">
            <a:extLst>
              <a:ext uri="{FF2B5EF4-FFF2-40B4-BE49-F238E27FC236}">
                <a16:creationId xmlns:a16="http://schemas.microsoft.com/office/drawing/2014/main" id="{5AD774A7-A5B2-4A17-B78D-9A0A5C6781F8}"/>
              </a:ext>
            </a:extLst>
          </p:cNvPr>
          <p:cNvSpPr>
            <a:spLocks noGrp="1"/>
          </p:cNvSpPr>
          <p:nvPr>
            <p:ph type="title"/>
          </p:nvPr>
        </p:nvSpPr>
        <p:spPr>
          <a:xfrm>
            <a:off x="266209" y="174034"/>
            <a:ext cx="9725080" cy="694974"/>
          </a:xfrm>
        </p:spPr>
        <p:txBody>
          <a:bodyPr>
            <a:normAutofit fontScale="90000"/>
          </a:bodyPr>
          <a:lstStyle/>
          <a:p>
            <a:r>
              <a:rPr lang="es-PE" sz="3200" b="1" dirty="0">
                <a:solidFill>
                  <a:schemeClr val="bg1"/>
                </a:solidFill>
                <a:latin typeface="+mn-lt"/>
                <a:ea typeface="Tahoma" panose="020B0604030504040204" pitchFamily="34" charset="0"/>
                <a:cs typeface="Tahoma" panose="020B0604030504040204" pitchFamily="34" charset="0"/>
              </a:rPr>
              <a:t>DIFERENCIAS ENTRE CITAS Y REFERENCIAS BIBLIOGRÁFICAS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6" name="Rectángulo 5">
            <a:extLst>
              <a:ext uri="{FF2B5EF4-FFF2-40B4-BE49-F238E27FC236}">
                <a16:creationId xmlns:a16="http://schemas.microsoft.com/office/drawing/2014/main" id="{D072E3A4-FAEA-4EC3-A11E-898EF52B3816}"/>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D1AC4CEB-D9F9-4DC7-BBD6-DD9D08E34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8" name="Rectángulo 7">
            <a:extLst>
              <a:ext uri="{FF2B5EF4-FFF2-40B4-BE49-F238E27FC236}">
                <a16:creationId xmlns:a16="http://schemas.microsoft.com/office/drawing/2014/main" id="{85122C80-8F15-438A-971E-167527A543F0}"/>
              </a:ext>
            </a:extLst>
          </p:cNvPr>
          <p:cNvSpPr/>
          <p:nvPr/>
        </p:nvSpPr>
        <p:spPr>
          <a:xfrm>
            <a:off x="1136986" y="1503140"/>
            <a:ext cx="10035473" cy="3416320"/>
          </a:xfrm>
          <a:prstGeom prst="rect">
            <a:avLst/>
          </a:prstGeom>
        </p:spPr>
        <p:txBody>
          <a:bodyPr wrap="square">
            <a:spAutoFit/>
          </a:bodyPr>
          <a:lstStyle/>
          <a:p>
            <a:pPr algn="just" fontAlgn="base">
              <a:lnSpc>
                <a:spcPct val="150000"/>
              </a:lnSpc>
              <a:buFont typeface="Arial" panose="020B0604020202020204" pitchFamily="34" charset="0"/>
              <a:buChar char="•"/>
            </a:pPr>
            <a:r>
              <a:rPr lang="es-ES" sz="1600" b="1" dirty="0">
                <a:solidFill>
                  <a:srgbClr val="000000"/>
                </a:solidFill>
                <a:ea typeface="Tahoma" panose="020B0604030504040204" pitchFamily="34" charset="0"/>
                <a:cs typeface="Tahoma" panose="020B0604030504040204" pitchFamily="34" charset="0"/>
              </a:rPr>
              <a:t>Lugar</a:t>
            </a:r>
            <a:r>
              <a:rPr lang="es-ES" sz="1600" dirty="0">
                <a:solidFill>
                  <a:srgbClr val="000000"/>
                </a:solidFill>
                <a:ea typeface="Tahoma" panose="020B0604030504040204" pitchFamily="34" charset="0"/>
                <a:cs typeface="Tahoma" panose="020B0604030504040204" pitchFamily="34" charset="0"/>
              </a:rPr>
              <a:t> en el que se mencionan:</a:t>
            </a:r>
          </a:p>
          <a:p>
            <a:pPr lvl="1" algn="just" fontAlgn="base">
              <a:lnSpc>
                <a:spcPct val="150000"/>
              </a:lnSpc>
            </a:pPr>
            <a:r>
              <a:rPr lang="es-ES" sz="1600" b="1" dirty="0">
                <a:solidFill>
                  <a:srgbClr val="000000"/>
                </a:solidFill>
                <a:ea typeface="Tahoma" panose="020B0604030504040204" pitchFamily="34" charset="0"/>
                <a:cs typeface="Tahoma" panose="020B0604030504040204" pitchFamily="34" charset="0"/>
              </a:rPr>
              <a:t>Cita:</a:t>
            </a:r>
            <a:r>
              <a:rPr lang="es-ES" sz="1600" dirty="0">
                <a:solidFill>
                  <a:srgbClr val="000000"/>
                </a:solidFill>
                <a:ea typeface="Tahoma" panose="020B0604030504040204" pitchFamily="34" charset="0"/>
                <a:cs typeface="Tahoma" panose="020B0604030504040204" pitchFamily="34" charset="0"/>
              </a:rPr>
              <a:t> inmediatamente se introduce el texto copiado o parafraseado de otro autor.</a:t>
            </a:r>
          </a:p>
          <a:p>
            <a:pPr lvl="1" algn="just" fontAlgn="base">
              <a:lnSpc>
                <a:spcPct val="150000"/>
              </a:lnSpc>
            </a:pPr>
            <a:r>
              <a:rPr lang="es-ES" sz="1600" b="1" dirty="0">
                <a:solidFill>
                  <a:srgbClr val="000000"/>
                </a:solidFill>
                <a:ea typeface="Tahoma" panose="020B0604030504040204" pitchFamily="34" charset="0"/>
                <a:cs typeface="Tahoma" panose="020B0604030504040204" pitchFamily="34" charset="0"/>
              </a:rPr>
              <a:t>Referencia: </a:t>
            </a:r>
            <a:r>
              <a:rPr lang="es-ES" sz="1600" dirty="0">
                <a:solidFill>
                  <a:srgbClr val="000000"/>
                </a:solidFill>
                <a:ea typeface="Tahoma" panose="020B0604030504040204" pitchFamily="34" charset="0"/>
                <a:cs typeface="Tahoma" panose="020B0604030504040204" pitchFamily="34" charset="0"/>
              </a:rPr>
              <a:t>al final del documento en una lista nombrada como “referencias”, dispuestas en orden alfabético para facilitar la búsqueda.</a:t>
            </a:r>
          </a:p>
          <a:p>
            <a:pPr lvl="1" algn="just" fontAlgn="base">
              <a:lnSpc>
                <a:spcPct val="150000"/>
              </a:lnSpc>
            </a:pPr>
            <a:endParaRPr lang="es-ES" sz="1600" dirty="0">
              <a:solidFill>
                <a:srgbClr val="000000"/>
              </a:solidFill>
              <a:ea typeface="Tahoma" panose="020B0604030504040204" pitchFamily="34" charset="0"/>
              <a:cs typeface="Tahoma" panose="020B0604030504040204" pitchFamily="34" charset="0"/>
            </a:endParaRPr>
          </a:p>
          <a:p>
            <a:pPr algn="just" fontAlgn="base">
              <a:lnSpc>
                <a:spcPct val="150000"/>
              </a:lnSpc>
              <a:buFont typeface="Arial" panose="020B0604020202020204" pitchFamily="34" charset="0"/>
              <a:buChar char="•"/>
            </a:pPr>
            <a:r>
              <a:rPr lang="es-ES" sz="1600" b="1" dirty="0">
                <a:solidFill>
                  <a:srgbClr val="000000"/>
                </a:solidFill>
                <a:ea typeface="Tahoma" panose="020B0604030504040204" pitchFamily="34" charset="0"/>
                <a:cs typeface="Tahoma" panose="020B0604030504040204" pitchFamily="34" charset="0"/>
              </a:rPr>
              <a:t>Información </a:t>
            </a:r>
            <a:r>
              <a:rPr lang="es-ES" sz="1600" dirty="0">
                <a:solidFill>
                  <a:srgbClr val="000000"/>
                </a:solidFill>
                <a:ea typeface="Tahoma" panose="020B0604030504040204" pitchFamily="34" charset="0"/>
                <a:cs typeface="Tahoma" panose="020B0604030504040204" pitchFamily="34" charset="0"/>
              </a:rPr>
              <a:t>contenida:</a:t>
            </a:r>
          </a:p>
          <a:p>
            <a:pPr lvl="1" algn="just" fontAlgn="base">
              <a:lnSpc>
                <a:spcPct val="150000"/>
              </a:lnSpc>
            </a:pPr>
            <a:r>
              <a:rPr lang="es-ES" sz="1600" b="1" dirty="0">
                <a:solidFill>
                  <a:srgbClr val="000000"/>
                </a:solidFill>
                <a:ea typeface="Tahoma" panose="020B0604030504040204" pitchFamily="34" charset="0"/>
                <a:cs typeface="Tahoma" panose="020B0604030504040204" pitchFamily="34" charset="0"/>
              </a:rPr>
              <a:t>Cita: </a:t>
            </a:r>
            <a:r>
              <a:rPr lang="es-ES" sz="1600" dirty="0">
                <a:solidFill>
                  <a:srgbClr val="000000"/>
                </a:solidFill>
                <a:ea typeface="Tahoma" panose="020B0604030504040204" pitchFamily="34" charset="0"/>
                <a:cs typeface="Tahoma" panose="020B0604030504040204" pitchFamily="34" charset="0"/>
              </a:rPr>
              <a:t>nombre del autor, fecha de publicación y página publicada.</a:t>
            </a:r>
            <a:br>
              <a:rPr lang="es-ES" sz="1600" dirty="0">
                <a:solidFill>
                  <a:srgbClr val="000000"/>
                </a:solidFill>
                <a:ea typeface="Tahoma" panose="020B0604030504040204" pitchFamily="34" charset="0"/>
                <a:cs typeface="Tahoma" panose="020B0604030504040204" pitchFamily="34" charset="0"/>
              </a:rPr>
            </a:br>
            <a:r>
              <a:rPr lang="es-ES" sz="1600" b="1" dirty="0">
                <a:solidFill>
                  <a:srgbClr val="000000"/>
                </a:solidFill>
                <a:ea typeface="Tahoma" panose="020B0604030504040204" pitchFamily="34" charset="0"/>
                <a:cs typeface="Tahoma" panose="020B0604030504040204" pitchFamily="34" charset="0"/>
              </a:rPr>
              <a:t>Referencia: </a:t>
            </a:r>
            <a:r>
              <a:rPr lang="es-ES" sz="1600" dirty="0">
                <a:solidFill>
                  <a:srgbClr val="000000"/>
                </a:solidFill>
                <a:ea typeface="Tahoma" panose="020B0604030504040204" pitchFamily="34" charset="0"/>
                <a:cs typeface="Tahoma" panose="020B0604030504040204" pitchFamily="34" charset="0"/>
              </a:rPr>
              <a:t>nombre del autor, fecha de publicación, nombre del documento, nombre de la revista, número de edición y página publicada, información que puede variar dependiendo del tipo de documento a referenciar.</a:t>
            </a:r>
          </a:p>
        </p:txBody>
      </p:sp>
      <p:sp>
        <p:nvSpPr>
          <p:cNvPr id="9" name="Rectángulo 8">
            <a:extLst>
              <a:ext uri="{FF2B5EF4-FFF2-40B4-BE49-F238E27FC236}">
                <a16:creationId xmlns:a16="http://schemas.microsoft.com/office/drawing/2014/main" id="{A35A67CC-9C4F-4594-9358-B0F0580933D1}"/>
              </a:ext>
            </a:extLst>
          </p:cNvPr>
          <p:cNvSpPr/>
          <p:nvPr/>
        </p:nvSpPr>
        <p:spPr>
          <a:xfrm>
            <a:off x="1136985" y="5074616"/>
            <a:ext cx="10263654" cy="1569660"/>
          </a:xfrm>
          <a:prstGeom prst="rect">
            <a:avLst/>
          </a:prstGeom>
        </p:spPr>
        <p:txBody>
          <a:bodyPr wrap="square">
            <a:spAutoFit/>
          </a:bodyPr>
          <a:lstStyle/>
          <a:p>
            <a:pPr fontAlgn="base">
              <a:lnSpc>
                <a:spcPct val="150000"/>
              </a:lnSpc>
              <a:buFont typeface="Arial" panose="020B0604020202020204" pitchFamily="34" charset="0"/>
              <a:buChar char="•"/>
            </a:pPr>
            <a:r>
              <a:rPr lang="es-ES" sz="1600" b="1" dirty="0">
                <a:solidFill>
                  <a:srgbClr val="000000"/>
                </a:solidFill>
                <a:ea typeface="Tahoma" panose="020B0604030504040204" pitchFamily="34" charset="0"/>
                <a:cs typeface="Tahoma" panose="020B0604030504040204" pitchFamily="34" charset="0"/>
              </a:rPr>
              <a:t>Estructura:</a:t>
            </a:r>
          </a:p>
          <a:p>
            <a:pPr marL="361950" lvl="1" indent="-95250" algn="just" fontAlgn="base">
              <a:lnSpc>
                <a:spcPct val="150000"/>
              </a:lnSpc>
            </a:pPr>
            <a:r>
              <a:rPr lang="es-ES" sz="1600" b="1" dirty="0" smtClean="0">
                <a:solidFill>
                  <a:srgbClr val="000000"/>
                </a:solidFill>
                <a:ea typeface="Tahoma" panose="020B0604030504040204" pitchFamily="34" charset="0"/>
                <a:cs typeface="Tahoma" panose="020B0604030504040204" pitchFamily="34" charset="0"/>
              </a:rPr>
              <a:t>  Cita</a:t>
            </a:r>
            <a:r>
              <a:rPr lang="es-ES" sz="1600" b="1" dirty="0">
                <a:solidFill>
                  <a:srgbClr val="000000"/>
                </a:solidFill>
                <a:ea typeface="Tahoma" panose="020B0604030504040204" pitchFamily="34" charset="0"/>
                <a:cs typeface="Tahoma" panose="020B0604030504040204" pitchFamily="34" charset="0"/>
              </a:rPr>
              <a:t>:</a:t>
            </a:r>
            <a:r>
              <a:rPr lang="es-ES" sz="1600" dirty="0">
                <a:solidFill>
                  <a:srgbClr val="000000"/>
                </a:solidFill>
                <a:ea typeface="Tahoma" panose="020B0604030504040204" pitchFamily="34" charset="0"/>
                <a:cs typeface="Tahoma" panose="020B0604030504040204" pitchFamily="34" charset="0"/>
              </a:rPr>
              <a:t> </a:t>
            </a:r>
            <a:r>
              <a:rPr lang="es-ES" sz="1600" dirty="0" smtClean="0">
                <a:solidFill>
                  <a:srgbClr val="000000"/>
                </a:solidFill>
                <a:ea typeface="Tahoma" panose="020B0604030504040204" pitchFamily="34" charset="0"/>
                <a:cs typeface="Tahoma" panose="020B0604030504040204" pitchFamily="34" charset="0"/>
              </a:rPr>
              <a:t>Depende </a:t>
            </a:r>
            <a:r>
              <a:rPr lang="es-ES" sz="1600" dirty="0">
                <a:solidFill>
                  <a:srgbClr val="000000"/>
                </a:solidFill>
                <a:ea typeface="Tahoma" panose="020B0604030504040204" pitchFamily="34" charset="0"/>
                <a:cs typeface="Tahoma" panose="020B0604030504040204" pitchFamily="34" charset="0"/>
              </a:rPr>
              <a:t>si es basada en el autor o en el texto, puede ir entre paréntesis, o solo va en paréntesis la fecha </a:t>
            </a:r>
            <a:r>
              <a:rPr lang="es-ES" sz="1600" dirty="0" smtClean="0">
                <a:solidFill>
                  <a:srgbClr val="000000"/>
                </a:solidFill>
                <a:ea typeface="Tahoma" panose="020B0604030504040204" pitchFamily="34" charset="0"/>
                <a:cs typeface="Tahoma" panose="020B0604030504040204" pitchFamily="34" charset="0"/>
              </a:rPr>
              <a:t>de publicación</a:t>
            </a:r>
            <a:r>
              <a:rPr lang="es-ES" sz="1600" dirty="0">
                <a:solidFill>
                  <a:srgbClr val="000000"/>
                </a:solidFill>
                <a:ea typeface="Tahoma" panose="020B0604030504040204" pitchFamily="34" charset="0"/>
                <a:cs typeface="Tahoma" panose="020B0604030504040204" pitchFamily="34" charset="0"/>
              </a:rPr>
              <a:t>. </a:t>
            </a:r>
          </a:p>
          <a:p>
            <a:pPr lvl="1" indent="-95250" fontAlgn="base">
              <a:lnSpc>
                <a:spcPct val="150000"/>
              </a:lnSpc>
            </a:pPr>
            <a:r>
              <a:rPr lang="es-ES" sz="1600" b="1" dirty="0">
                <a:solidFill>
                  <a:srgbClr val="000000"/>
                </a:solidFill>
                <a:ea typeface="Tahoma" panose="020B0604030504040204" pitchFamily="34" charset="0"/>
                <a:cs typeface="Tahoma" panose="020B0604030504040204" pitchFamily="34" charset="0"/>
              </a:rPr>
              <a:t>Referencia: </a:t>
            </a:r>
            <a:r>
              <a:rPr lang="es-ES" sz="1600" dirty="0">
                <a:solidFill>
                  <a:srgbClr val="000000"/>
                </a:solidFill>
                <a:ea typeface="Tahoma" panose="020B0604030504040204" pitchFamily="34" charset="0"/>
                <a:cs typeface="Tahoma" panose="020B0604030504040204" pitchFamily="34" charset="0"/>
              </a:rPr>
              <a:t>Sangría </a:t>
            </a:r>
            <a:r>
              <a:rPr lang="es-ES" sz="1600" dirty="0" smtClean="0">
                <a:solidFill>
                  <a:srgbClr val="000000"/>
                </a:solidFill>
                <a:ea typeface="Tahoma" panose="020B0604030504040204" pitchFamily="34" charset="0"/>
                <a:cs typeface="Tahoma" panose="020B0604030504040204" pitchFamily="34" charset="0"/>
              </a:rPr>
              <a:t>francesa</a:t>
            </a:r>
            <a:endParaRPr lang="es-ES" sz="1600" dirty="0">
              <a:solidFill>
                <a:srgbClr val="000000"/>
              </a:solidFill>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3</a:t>
            </a:fld>
            <a:endParaRPr lang="es-PE"/>
          </a:p>
        </p:txBody>
      </p:sp>
    </p:spTree>
    <p:extLst>
      <p:ext uri="{BB962C8B-B14F-4D97-AF65-F5344CB8AC3E}">
        <p14:creationId xmlns:p14="http://schemas.microsoft.com/office/powerpoint/2010/main" val="390058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22152C5-AB83-49A7-94F1-B452814404F7}"/>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11D4A3C9-6FB3-43B2-A1A9-A8EED2DBD3A1}"/>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124A6899-9631-49CA-AF76-3552184CF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1" name="Título 1">
            <a:extLst>
              <a:ext uri="{FF2B5EF4-FFF2-40B4-BE49-F238E27FC236}">
                <a16:creationId xmlns:a16="http://schemas.microsoft.com/office/drawing/2014/main" id="{69794931-D90A-4250-A1C1-4B6B63A57FA7}"/>
              </a:ext>
            </a:extLst>
          </p:cNvPr>
          <p:cNvSpPr>
            <a:spLocks noGrp="1"/>
          </p:cNvSpPr>
          <p:nvPr>
            <p:ph type="title"/>
          </p:nvPr>
        </p:nvSpPr>
        <p:spPr>
          <a:xfrm>
            <a:off x="392043" y="151758"/>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TIPOS DE CITAS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2" name="Marcador de contenido 2">
            <a:extLst>
              <a:ext uri="{FF2B5EF4-FFF2-40B4-BE49-F238E27FC236}">
                <a16:creationId xmlns:a16="http://schemas.microsoft.com/office/drawing/2014/main" id="{AE6C8986-1E36-4726-A4DC-6A91E993CB9F}"/>
              </a:ext>
            </a:extLst>
          </p:cNvPr>
          <p:cNvSpPr>
            <a:spLocks noGrp="1"/>
          </p:cNvSpPr>
          <p:nvPr>
            <p:ph idx="1"/>
          </p:nvPr>
        </p:nvSpPr>
        <p:spPr>
          <a:xfrm>
            <a:off x="880289" y="2048425"/>
            <a:ext cx="10431422" cy="4069612"/>
          </a:xfrm>
        </p:spPr>
        <p:txBody>
          <a:bodyPr>
            <a:normAutofit fontScale="92500" lnSpcReduction="20000"/>
          </a:bodyPr>
          <a:lstStyle/>
          <a:p>
            <a:pPr>
              <a:buFont typeface="Wingdings" panose="05000000000000000000" pitchFamily="2" charset="2"/>
              <a:buChar char="v"/>
            </a:pPr>
            <a:r>
              <a:rPr lang="es-ES" sz="2100" b="1" dirty="0">
                <a:ea typeface="Tahoma" panose="020B0604030504040204" pitchFamily="34" charset="0"/>
                <a:cs typeface="Tahoma" panose="020B0604030504040204" pitchFamily="34" charset="0"/>
              </a:rPr>
              <a:t>CITAS DIRECTAS (TEXTUALES):</a:t>
            </a:r>
          </a:p>
          <a:p>
            <a:pPr marL="0" indent="0">
              <a:buNone/>
            </a:pPr>
            <a:endParaRPr lang="es-ES" sz="2100" b="1" dirty="0">
              <a:ea typeface="Tahoma" panose="020B0604030504040204" pitchFamily="34" charset="0"/>
              <a:cs typeface="Tahoma" panose="020B0604030504040204" pitchFamily="34" charset="0"/>
            </a:endParaRPr>
          </a:p>
          <a:p>
            <a:pPr marL="539750" indent="-176213" algn="just">
              <a:lnSpc>
                <a:spcPct val="170000"/>
              </a:lnSpc>
            </a:pPr>
            <a:r>
              <a:rPr lang="es-ES" sz="1900" b="1" dirty="0">
                <a:ea typeface="Tahoma" panose="020B0604030504040204" pitchFamily="34" charset="0"/>
                <a:cs typeface="Tahoma" panose="020B0604030504040204" pitchFamily="34" charset="0"/>
              </a:rPr>
              <a:t>CITAS CORTAS: </a:t>
            </a:r>
            <a:r>
              <a:rPr lang="es-ES" sz="1900" dirty="0">
                <a:ea typeface="Tahoma" panose="020B0604030504040204" pitchFamily="34" charset="0"/>
                <a:cs typeface="Tahoma" panose="020B0604030504040204" pitchFamily="34" charset="0"/>
              </a:rPr>
              <a:t>Estas citas recogen las palabras textuales de una persona.</a:t>
            </a:r>
            <a:endParaRPr lang="es-ES" sz="1900" b="1" dirty="0">
              <a:ea typeface="Tahoma" panose="020B0604030504040204" pitchFamily="34" charset="0"/>
              <a:cs typeface="Tahoma" panose="020B0604030504040204" pitchFamily="34" charset="0"/>
            </a:endParaRPr>
          </a:p>
          <a:p>
            <a:pPr marL="539750" indent="-176213" algn="just">
              <a:lnSpc>
                <a:spcPct val="170000"/>
              </a:lnSpc>
              <a:buNone/>
            </a:pPr>
            <a:r>
              <a:rPr lang="es-ES" sz="1900" dirty="0"/>
              <a:t>	</a:t>
            </a:r>
            <a:r>
              <a:rPr lang="es-ES" sz="1900" dirty="0">
                <a:ea typeface="Tahoma" panose="020B0604030504040204" pitchFamily="34" charset="0"/>
                <a:cs typeface="Tahoma" panose="020B0604030504040204" pitchFamily="34" charset="0"/>
              </a:rPr>
              <a:t>Cuando la cita tiene menos de 40 palabras se escribe de frente en el texto, entre comillas ("") y sin cursiva. Se escribe punto después de las comillas que cierra la cita. </a:t>
            </a:r>
            <a:endParaRPr lang="es-ES" sz="1900" b="1" dirty="0">
              <a:ea typeface="Tahoma" panose="020B0604030504040204" pitchFamily="34" charset="0"/>
              <a:cs typeface="Tahoma" panose="020B0604030504040204" pitchFamily="34" charset="0"/>
            </a:endParaRPr>
          </a:p>
          <a:p>
            <a:pPr marL="539750" indent="-176213">
              <a:lnSpc>
                <a:spcPct val="170000"/>
              </a:lnSpc>
            </a:pPr>
            <a:r>
              <a:rPr lang="es-ES" sz="1900" b="1" dirty="0">
                <a:ea typeface="Tahoma" panose="020B0604030504040204" pitchFamily="34" charset="0"/>
                <a:cs typeface="Tahoma" panose="020B0604030504040204" pitchFamily="34" charset="0"/>
              </a:rPr>
              <a:t>CITAS LARGAS</a:t>
            </a:r>
          </a:p>
          <a:p>
            <a:pPr marL="539750" indent="0" algn="just">
              <a:lnSpc>
                <a:spcPct val="170000"/>
              </a:lnSpc>
              <a:buNone/>
            </a:pPr>
            <a:r>
              <a:rPr lang="es-ES" sz="1900" dirty="0">
                <a:ea typeface="Tahoma" panose="020B0604030504040204" pitchFamily="34" charset="0"/>
                <a:cs typeface="Tahoma" panose="020B0604030504040204" pitchFamily="34" charset="0"/>
              </a:rPr>
              <a:t>Las citas que tienen más de 40 palabras se escriben fuera del texto, con sangría, sin comillas y sin cursiva. Al final del bloque de citas, cite la fuente de consulta y el número de página o párrafo en un paréntesis después del signo de puntuación final. </a:t>
            </a:r>
            <a:endParaRPr lang="es-ES" sz="1900" b="1" dirty="0">
              <a:ea typeface="Tahoma" panose="020B0604030504040204" pitchFamily="34" charset="0"/>
              <a:cs typeface="Tahoma" panose="020B0604030504040204" pitchFamily="34" charset="0"/>
            </a:endParaRPr>
          </a:p>
          <a:p>
            <a:endParaRPr lang="es-ES" sz="1800" b="1" dirty="0">
              <a:ea typeface="Tahoma" panose="020B0604030504040204" pitchFamily="34" charset="0"/>
              <a:cs typeface="Tahoma" panose="020B0604030504040204" pitchFamily="34" charset="0"/>
            </a:endParaRPr>
          </a:p>
          <a:p>
            <a:pPr marL="0" indent="0">
              <a:buNone/>
            </a:pPr>
            <a:endParaRPr lang="es-ES" sz="1800" b="1" dirty="0">
              <a:ea typeface="Tahoma" panose="020B0604030504040204" pitchFamily="34" charset="0"/>
              <a:cs typeface="Tahoma" panose="020B0604030504040204" pitchFamily="34" charset="0"/>
            </a:endParaRPr>
          </a:p>
          <a:p>
            <a:pPr marL="0" indent="0">
              <a:buNone/>
            </a:pPr>
            <a:endParaRPr lang="en-US" sz="1800" b="1"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4</a:t>
            </a:fld>
            <a:endParaRPr lang="es-PE"/>
          </a:p>
        </p:txBody>
      </p:sp>
    </p:spTree>
    <p:extLst>
      <p:ext uri="{BB962C8B-B14F-4D97-AF65-F5344CB8AC3E}">
        <p14:creationId xmlns:p14="http://schemas.microsoft.com/office/powerpoint/2010/main" val="400827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22152C5-AB83-49A7-94F1-B452814404F7}"/>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11D4A3C9-6FB3-43B2-A1A9-A8EED2DBD3A1}"/>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124A6899-9631-49CA-AF76-3552184CF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1" name="Título 1">
            <a:extLst>
              <a:ext uri="{FF2B5EF4-FFF2-40B4-BE49-F238E27FC236}">
                <a16:creationId xmlns:a16="http://schemas.microsoft.com/office/drawing/2014/main" id="{69794931-D90A-4250-A1C1-4B6B63A57FA7}"/>
              </a:ext>
            </a:extLst>
          </p:cNvPr>
          <p:cNvSpPr>
            <a:spLocks noGrp="1"/>
          </p:cNvSpPr>
          <p:nvPr>
            <p:ph type="title"/>
          </p:nvPr>
        </p:nvSpPr>
        <p:spPr>
          <a:xfrm>
            <a:off x="392043" y="151758"/>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EJEMPLOS DE CITAS CORTAS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9" name="Cuadro de texto 2">
            <a:extLst>
              <a:ext uri="{FF2B5EF4-FFF2-40B4-BE49-F238E27FC236}">
                <a16:creationId xmlns:a16="http://schemas.microsoft.com/office/drawing/2014/main" id="{FC175142-8F7D-45EC-9496-4B6B1E18707F}"/>
              </a:ext>
            </a:extLst>
          </p:cNvPr>
          <p:cNvSpPr txBox="1">
            <a:spLocks noGrp="1" noChangeArrowheads="1"/>
          </p:cNvSpPr>
          <p:nvPr>
            <p:ph idx="1"/>
          </p:nvPr>
        </p:nvSpPr>
        <p:spPr bwMode="auto">
          <a:xfrm>
            <a:off x="2396336" y="3374375"/>
            <a:ext cx="2592288" cy="1981380"/>
          </a:xfrm>
          <a:prstGeom prst="rect">
            <a:avLst/>
          </a:prstGeom>
          <a:solidFill>
            <a:schemeClr val="accent2"/>
          </a:solidFill>
          <a:ln w="9525">
            <a:noFill/>
            <a:miter lim="800000"/>
            <a:headEnd/>
            <a:tailEnd/>
          </a:ln>
        </p:spPr>
        <p:txBody>
          <a:bodyPr rot="0" vert="horz" wrap="square" lIns="91440" tIns="45720" rIns="91440" bIns="45720" anchor="t" anchorCtr="0">
            <a:noAutofit/>
          </a:bodyPr>
          <a:lstStyle/>
          <a:p>
            <a:pPr marL="0" indent="0" algn="just">
              <a:lnSpc>
                <a:spcPct val="107000"/>
              </a:lnSpc>
              <a:spcAft>
                <a:spcPts val="800"/>
              </a:spcAft>
              <a:buNone/>
            </a:pPr>
            <a:r>
              <a:rPr lang="es-ES" sz="1400" dirty="0" err="1">
                <a:effectLst/>
                <a:latin typeface="Tahoma" panose="020B0604030504040204" pitchFamily="34" charset="0"/>
                <a:ea typeface="Calibri" panose="020F0502020204030204" pitchFamily="34" charset="0"/>
                <a:cs typeface="Times New Roman" panose="02020603050405020304" pitchFamily="18" charset="0"/>
              </a:rPr>
              <a:t>Jennings</a:t>
            </a:r>
            <a:r>
              <a:rPr lang="es-ES" sz="1400" dirty="0">
                <a:effectLst/>
                <a:latin typeface="Tahoma" panose="020B0604030504040204" pitchFamily="34" charset="0"/>
                <a:ea typeface="Calibri" panose="020F0502020204030204" pitchFamily="34" charset="0"/>
                <a:cs typeface="Times New Roman" panose="02020603050405020304" pitchFamily="18" charset="0"/>
              </a:rPr>
              <a:t> (2019) sostiene que “la ingeniería, como todas las disciplinas de aprendizaje modernas, debe de hacerse preguntas acerca del significado social y los efectos del conocimiento que generan”.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A187B24A-B89A-4B36-AF95-92D974194387}"/>
              </a:ext>
            </a:extLst>
          </p:cNvPr>
          <p:cNvSpPr txBox="1"/>
          <p:nvPr/>
        </p:nvSpPr>
        <p:spPr>
          <a:xfrm>
            <a:off x="1964288" y="2673140"/>
            <a:ext cx="3888432" cy="369332"/>
          </a:xfrm>
          <a:prstGeom prst="rect">
            <a:avLst/>
          </a:prstGeom>
          <a:noFill/>
        </p:spPr>
        <p:txBody>
          <a:bodyPr wrap="square" rtlCol="0">
            <a:spAutoFit/>
          </a:bodyPr>
          <a:lstStyle/>
          <a:p>
            <a:r>
              <a:rPr lang="es-ES" dirty="0">
                <a:latin typeface="Tahoma" panose="020B0604030504040204" pitchFamily="34" charset="0"/>
                <a:ea typeface="Tahoma" panose="020B0604030504040204" pitchFamily="34" charset="0"/>
                <a:cs typeface="Tahoma" panose="020B0604030504040204" pitchFamily="34" charset="0"/>
              </a:rPr>
              <a:t>Cita corta con énfasis en el autor: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3" name="CuadroTexto 12">
            <a:extLst>
              <a:ext uri="{FF2B5EF4-FFF2-40B4-BE49-F238E27FC236}">
                <a16:creationId xmlns:a16="http://schemas.microsoft.com/office/drawing/2014/main" id="{811531A1-3BE1-417D-9D70-11C9C2F2FF61}"/>
              </a:ext>
            </a:extLst>
          </p:cNvPr>
          <p:cNvSpPr txBox="1"/>
          <p:nvPr/>
        </p:nvSpPr>
        <p:spPr>
          <a:xfrm>
            <a:off x="6607013" y="2685434"/>
            <a:ext cx="4104456" cy="369332"/>
          </a:xfrm>
          <a:prstGeom prst="rect">
            <a:avLst/>
          </a:prstGeom>
          <a:noFill/>
        </p:spPr>
        <p:txBody>
          <a:bodyPr wrap="square" rtlCol="0">
            <a:spAutoFit/>
          </a:bodyPr>
          <a:lstStyle/>
          <a:p>
            <a:r>
              <a:rPr lang="es-ES" dirty="0">
                <a:latin typeface="Tahoma" panose="020B0604030504040204" pitchFamily="34" charset="0"/>
                <a:ea typeface="Tahoma" panose="020B0604030504040204" pitchFamily="34" charset="0"/>
                <a:cs typeface="Tahoma" panose="020B0604030504040204" pitchFamily="34" charset="0"/>
              </a:rPr>
              <a:t>Cita corta con énfasis en el contenido:</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4" name="Cuadro de texto 2">
            <a:extLst>
              <a:ext uri="{FF2B5EF4-FFF2-40B4-BE49-F238E27FC236}">
                <a16:creationId xmlns:a16="http://schemas.microsoft.com/office/drawing/2014/main" id="{B330B507-A1DE-4EDA-85B3-EB49566E9FB1}"/>
              </a:ext>
            </a:extLst>
          </p:cNvPr>
          <p:cNvSpPr txBox="1">
            <a:spLocks noChangeArrowheads="1"/>
          </p:cNvSpPr>
          <p:nvPr/>
        </p:nvSpPr>
        <p:spPr bwMode="auto">
          <a:xfrm>
            <a:off x="7413072" y="3374375"/>
            <a:ext cx="2736304" cy="1981380"/>
          </a:xfrm>
          <a:prstGeom prst="rect">
            <a:avLst/>
          </a:prstGeom>
          <a:solidFill>
            <a:schemeClr val="accent2"/>
          </a:solidFill>
          <a:ln w="9525">
            <a:noFill/>
            <a:miter lim="800000"/>
            <a:headEnd/>
            <a:tailEnd/>
          </a:ln>
        </p:spPr>
        <p:txBody>
          <a:bodyPr rot="0" vert="horz" wrap="square"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7000"/>
              </a:lnSpc>
              <a:spcAft>
                <a:spcPts val="800"/>
              </a:spcAft>
              <a:buFont typeface="Arial" panose="020B0604020202020204" pitchFamily="34" charset="0"/>
              <a:buNone/>
            </a:pPr>
            <a:r>
              <a:rPr lang="es-ES" sz="1400" dirty="0">
                <a:latin typeface="Tahoma" panose="020B0604030504040204" pitchFamily="34" charset="0"/>
                <a:ea typeface="Calibri" panose="020F0502020204030204" pitchFamily="34" charset="0"/>
                <a:cs typeface="Times New Roman" panose="02020603050405020304" pitchFamily="18" charset="0"/>
              </a:rPr>
              <a:t>“La ingeniería, como todas las disciplinas de aprendizaje modernas, debe de hacerse preguntas acerca del significado social y los efectos del conocimiento que generan” (</a:t>
            </a:r>
            <a:r>
              <a:rPr lang="es-ES" sz="1400" dirty="0" err="1">
                <a:latin typeface="Tahoma" panose="020B0604030504040204" pitchFamily="34" charset="0"/>
                <a:ea typeface="Calibri" panose="020F0502020204030204" pitchFamily="34" charset="0"/>
                <a:cs typeface="Times New Roman" panose="02020603050405020304" pitchFamily="18" charset="0"/>
              </a:rPr>
              <a:t>Jennings</a:t>
            </a:r>
            <a:r>
              <a:rPr lang="es-ES" sz="1400" dirty="0">
                <a:latin typeface="Tahoma" panose="020B0604030504040204" pitchFamily="34" charset="0"/>
                <a:ea typeface="Calibri" panose="020F0502020204030204" pitchFamily="34" charset="0"/>
                <a:cs typeface="Times New Roman" panose="02020603050405020304" pitchFamily="18" charset="0"/>
              </a:rPr>
              <a:t>, 2019, p. 30).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5</a:t>
            </a:fld>
            <a:endParaRPr lang="es-PE"/>
          </a:p>
        </p:txBody>
      </p:sp>
    </p:spTree>
    <p:extLst>
      <p:ext uri="{BB962C8B-B14F-4D97-AF65-F5344CB8AC3E}">
        <p14:creationId xmlns:p14="http://schemas.microsoft.com/office/powerpoint/2010/main" val="47071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22152C5-AB83-49A7-94F1-B452814404F7}"/>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a:extLst>
              <a:ext uri="{FF2B5EF4-FFF2-40B4-BE49-F238E27FC236}">
                <a16:creationId xmlns:a16="http://schemas.microsoft.com/office/drawing/2014/main" id="{11D4A3C9-6FB3-43B2-A1A9-A8EED2DBD3A1}"/>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124A6899-9631-49CA-AF76-3552184CF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1" name="Título 1">
            <a:extLst>
              <a:ext uri="{FF2B5EF4-FFF2-40B4-BE49-F238E27FC236}">
                <a16:creationId xmlns:a16="http://schemas.microsoft.com/office/drawing/2014/main" id="{69794931-D90A-4250-A1C1-4B6B63A57FA7}"/>
              </a:ext>
            </a:extLst>
          </p:cNvPr>
          <p:cNvSpPr>
            <a:spLocks noGrp="1"/>
          </p:cNvSpPr>
          <p:nvPr>
            <p:ph type="title"/>
          </p:nvPr>
        </p:nvSpPr>
        <p:spPr>
          <a:xfrm>
            <a:off x="392043" y="151758"/>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EJEMPLOS DE CITAS LARGAS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2" name="Marcador de contenido 2">
            <a:extLst>
              <a:ext uri="{FF2B5EF4-FFF2-40B4-BE49-F238E27FC236}">
                <a16:creationId xmlns:a16="http://schemas.microsoft.com/office/drawing/2014/main" id="{E589E56B-339D-494A-BAD8-5BD3AE0BCF88}"/>
              </a:ext>
            </a:extLst>
          </p:cNvPr>
          <p:cNvSpPr txBox="1">
            <a:spLocks/>
          </p:cNvSpPr>
          <p:nvPr/>
        </p:nvSpPr>
        <p:spPr>
          <a:xfrm>
            <a:off x="1508445" y="1845221"/>
            <a:ext cx="5040560" cy="5040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800" b="1" dirty="0">
                <a:ea typeface="Tahoma" panose="020B0604030504040204" pitchFamily="34" charset="0"/>
                <a:cs typeface="Tahoma" panose="020B0604030504040204" pitchFamily="34" charset="0"/>
              </a:rPr>
              <a:t>Cita basada en el texto:</a:t>
            </a:r>
            <a:endParaRPr lang="en-US" sz="1800" b="1" dirty="0">
              <a:ea typeface="Tahoma" panose="020B0604030504040204" pitchFamily="34" charset="0"/>
              <a:cs typeface="Tahoma" panose="020B0604030504040204" pitchFamily="34" charset="0"/>
            </a:endParaRPr>
          </a:p>
        </p:txBody>
      </p:sp>
      <p:sp>
        <p:nvSpPr>
          <p:cNvPr id="15" name="Marcador de contenido 2">
            <a:extLst>
              <a:ext uri="{FF2B5EF4-FFF2-40B4-BE49-F238E27FC236}">
                <a16:creationId xmlns:a16="http://schemas.microsoft.com/office/drawing/2014/main" id="{0B967FF8-739C-4B6C-976D-2748B1A445F0}"/>
              </a:ext>
            </a:extLst>
          </p:cNvPr>
          <p:cNvSpPr>
            <a:spLocks noGrp="1"/>
          </p:cNvSpPr>
          <p:nvPr>
            <p:ph idx="1"/>
          </p:nvPr>
        </p:nvSpPr>
        <p:spPr>
          <a:xfrm>
            <a:off x="2786615" y="2765402"/>
            <a:ext cx="7179505" cy="504057"/>
          </a:xfrm>
        </p:spPr>
        <p:txBody>
          <a:bodyPr>
            <a:noAutofit/>
          </a:bodyPr>
          <a:lstStyle/>
          <a:p>
            <a:pPr marL="0" indent="0" algn="just">
              <a:buNone/>
            </a:pPr>
            <a:r>
              <a:rPr lang="es-ES" sz="1600" dirty="0">
                <a:ea typeface="Tahoma" panose="020B0604030504040204" pitchFamily="34" charset="0"/>
                <a:cs typeface="Tahoma" panose="020B0604030504040204" pitchFamily="34" charset="0"/>
              </a:rPr>
              <a:t>         En ese momento, si algo sucede a un electrón, se transmite inmediatamente al otro porque sus funciones de onda están conectadas por un hilo invisible.</a:t>
            </a:r>
            <a:endParaRPr lang="en-US" sz="1600" dirty="0">
              <a:ea typeface="Tahoma" panose="020B0604030504040204" pitchFamily="34" charset="0"/>
              <a:cs typeface="Tahoma" panose="020B0604030504040204" pitchFamily="34" charset="0"/>
            </a:endParaRPr>
          </a:p>
        </p:txBody>
      </p:sp>
      <p:sp>
        <p:nvSpPr>
          <p:cNvPr id="16" name="Marcador de contenido 2">
            <a:extLst>
              <a:ext uri="{FF2B5EF4-FFF2-40B4-BE49-F238E27FC236}">
                <a16:creationId xmlns:a16="http://schemas.microsoft.com/office/drawing/2014/main" id="{30994A20-EB35-472A-814E-33DA8215BFDE}"/>
              </a:ext>
            </a:extLst>
          </p:cNvPr>
          <p:cNvSpPr txBox="1">
            <a:spLocks/>
          </p:cNvSpPr>
          <p:nvPr/>
        </p:nvSpPr>
        <p:spPr>
          <a:xfrm>
            <a:off x="3221372" y="3617986"/>
            <a:ext cx="6744747" cy="10453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400" dirty="0">
                <a:ea typeface="Tahoma" panose="020B0604030504040204" pitchFamily="34" charset="0"/>
                <a:cs typeface="Tahoma" panose="020B0604030504040204" pitchFamily="34" charset="0"/>
              </a:rPr>
              <a:t>Esto significa que, en cierto sentido, lo que nos ocurre a nosotros afecta de manera instantánea a cosas en lejanos confines del universo, puesto que nuestras funciones de onda probablemente estuvieron entrelazadas en el comienzo del tiempo. En cierto sentido hay una madeja de entrelazamiento que confines lejanos del universo, incluyéndonos a nosotros.</a:t>
            </a:r>
          </a:p>
          <a:p>
            <a:pPr marL="0" indent="0" algn="just">
              <a:buFont typeface="Arial" panose="020B0604020202020204" pitchFamily="34" charset="0"/>
              <a:buNone/>
            </a:pPr>
            <a:r>
              <a:rPr lang="es-ES" sz="1400" dirty="0">
                <a:ea typeface="Tahoma" panose="020B0604030504040204" pitchFamily="34" charset="0"/>
                <a:cs typeface="Tahoma" panose="020B0604030504040204" pitchFamily="34" charset="0"/>
              </a:rPr>
              <a:t>(Kaku, 2009, p. 90)</a:t>
            </a:r>
            <a:endParaRPr lang="en-US" sz="1400" dirty="0">
              <a:ea typeface="Tahoma" panose="020B0604030504040204" pitchFamily="34" charset="0"/>
              <a:cs typeface="Tahoma" panose="020B0604030504040204" pitchFamily="34" charset="0"/>
            </a:endParaRPr>
          </a:p>
        </p:txBody>
      </p:sp>
      <p:sp>
        <p:nvSpPr>
          <p:cNvPr id="17" name="Marcador de contenido 2">
            <a:extLst>
              <a:ext uri="{FF2B5EF4-FFF2-40B4-BE49-F238E27FC236}">
                <a16:creationId xmlns:a16="http://schemas.microsoft.com/office/drawing/2014/main" id="{2A139D54-DD92-4972-9F91-82FB93FF1D1C}"/>
              </a:ext>
            </a:extLst>
          </p:cNvPr>
          <p:cNvSpPr txBox="1">
            <a:spLocks/>
          </p:cNvSpPr>
          <p:nvPr/>
        </p:nvSpPr>
        <p:spPr>
          <a:xfrm>
            <a:off x="2786616" y="4850864"/>
            <a:ext cx="7179504" cy="11533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tabLst>
                <a:tab pos="446088" algn="l"/>
              </a:tabLst>
            </a:pPr>
            <a:r>
              <a:rPr lang="es-ES" sz="1600" dirty="0">
                <a:ea typeface="Tahoma" panose="020B0604030504040204" pitchFamily="34" charset="0"/>
                <a:cs typeface="Tahoma" panose="020B0604030504040204" pitchFamily="34" charset="0"/>
              </a:rPr>
              <a:t>          Cuando las partículas tienen esta relación, se dice que están entrelazadas mecanocuánticamente, el concepto de que partículas tienen una conexión profunda que las vincula.</a:t>
            </a:r>
            <a:endParaRPr lang="en-US" sz="1600" dirty="0">
              <a:ea typeface="Tahoma" panose="020B0604030504040204" pitchFamily="34" charset="0"/>
              <a:cs typeface="Tahoma" panose="020B0604030504040204" pitchFamily="34" charset="0"/>
            </a:endParaRPr>
          </a:p>
        </p:txBody>
      </p:sp>
      <p:sp>
        <p:nvSpPr>
          <p:cNvPr id="18" name="Elipse 17">
            <a:extLst>
              <a:ext uri="{FF2B5EF4-FFF2-40B4-BE49-F238E27FC236}">
                <a16:creationId xmlns:a16="http://schemas.microsoft.com/office/drawing/2014/main" id="{4A13BB08-8254-47D6-9F52-28344C28FC39}"/>
              </a:ext>
            </a:extLst>
          </p:cNvPr>
          <p:cNvSpPr/>
          <p:nvPr/>
        </p:nvSpPr>
        <p:spPr>
          <a:xfrm>
            <a:off x="3282125" y="4312529"/>
            <a:ext cx="1296144" cy="241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6</a:t>
            </a:fld>
            <a:endParaRPr lang="es-PE"/>
          </a:p>
        </p:txBody>
      </p:sp>
    </p:spTree>
    <p:extLst>
      <p:ext uri="{BB962C8B-B14F-4D97-AF65-F5344CB8AC3E}">
        <p14:creationId xmlns:p14="http://schemas.microsoft.com/office/powerpoint/2010/main" val="382119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7" name="Título 1">
            <a:extLst>
              <a:ext uri="{FF2B5EF4-FFF2-40B4-BE49-F238E27FC236}">
                <a16:creationId xmlns:a16="http://schemas.microsoft.com/office/drawing/2014/main" id="{D1735A59-98AC-4645-9322-2B276BFBD6CD}"/>
              </a:ext>
            </a:extLst>
          </p:cNvPr>
          <p:cNvSpPr>
            <a:spLocks noGrp="1"/>
          </p:cNvSpPr>
          <p:nvPr>
            <p:ph type="title"/>
          </p:nvPr>
        </p:nvSpPr>
        <p:spPr>
          <a:xfrm>
            <a:off x="392043" y="151758"/>
            <a:ext cx="8676456" cy="694974"/>
          </a:xfrm>
        </p:spPr>
        <p:txBody>
          <a:bodyPr/>
          <a:lstStyle/>
          <a:p>
            <a:r>
              <a:rPr lang="es-ES" sz="3200" b="1" dirty="0">
                <a:solidFill>
                  <a:schemeClr val="bg1"/>
                </a:solidFill>
                <a:latin typeface="+mn-lt"/>
                <a:ea typeface="Tahoma" panose="020B0604030504040204" pitchFamily="34" charset="0"/>
                <a:cs typeface="Tahoma" panose="020B0604030504040204" pitchFamily="34" charset="0"/>
              </a:rPr>
              <a:t>EJEMPLOS DE CITAS LARGAS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8" name="Marcador de contenido 2">
            <a:extLst>
              <a:ext uri="{FF2B5EF4-FFF2-40B4-BE49-F238E27FC236}">
                <a16:creationId xmlns:a16="http://schemas.microsoft.com/office/drawing/2014/main" id="{83A6E51B-2A80-4491-BA66-CB45F8069FD8}"/>
              </a:ext>
            </a:extLst>
          </p:cNvPr>
          <p:cNvSpPr>
            <a:spLocks noGrp="1"/>
          </p:cNvSpPr>
          <p:nvPr>
            <p:ph idx="1"/>
          </p:nvPr>
        </p:nvSpPr>
        <p:spPr>
          <a:xfrm>
            <a:off x="2736281" y="2694748"/>
            <a:ext cx="7087225" cy="504057"/>
          </a:xfrm>
        </p:spPr>
        <p:txBody>
          <a:bodyPr>
            <a:noAutofit/>
          </a:bodyPr>
          <a:lstStyle/>
          <a:p>
            <a:pPr marL="0" indent="0" algn="just">
              <a:buNone/>
            </a:pPr>
            <a:r>
              <a:rPr lang="es-ES" sz="1600" dirty="0">
                <a:ea typeface="Tahoma" panose="020B0604030504040204" pitchFamily="34" charset="0"/>
                <a:cs typeface="Tahoma" panose="020B0604030504040204" pitchFamily="34" charset="0"/>
              </a:rPr>
              <a:t>         En ese momento, si algo sucede a un electrón, se transmite inmediatamente al otro porque sus funciones de onda están conectadas por un hilo invisible. Kaku (2009) afirma:</a:t>
            </a:r>
            <a:endParaRPr lang="en-US" sz="1600" dirty="0">
              <a:ea typeface="Tahoma" panose="020B0604030504040204" pitchFamily="34" charset="0"/>
              <a:cs typeface="Tahoma" panose="020B0604030504040204" pitchFamily="34" charset="0"/>
            </a:endParaRPr>
          </a:p>
        </p:txBody>
      </p:sp>
      <p:sp>
        <p:nvSpPr>
          <p:cNvPr id="9" name="Marcador de contenido 2">
            <a:extLst>
              <a:ext uri="{FF2B5EF4-FFF2-40B4-BE49-F238E27FC236}">
                <a16:creationId xmlns:a16="http://schemas.microsoft.com/office/drawing/2014/main" id="{1F9B1C51-5671-4742-838C-BC7C0AAD5B1C}"/>
              </a:ext>
            </a:extLst>
          </p:cNvPr>
          <p:cNvSpPr txBox="1">
            <a:spLocks/>
          </p:cNvSpPr>
          <p:nvPr/>
        </p:nvSpPr>
        <p:spPr>
          <a:xfrm>
            <a:off x="3190761" y="3908059"/>
            <a:ext cx="6542446" cy="1045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200" dirty="0">
                <a:ea typeface="Tahoma" panose="020B0604030504040204" pitchFamily="34" charset="0"/>
                <a:cs typeface="Tahoma" panose="020B0604030504040204" pitchFamily="34" charset="0"/>
              </a:rPr>
              <a:t>Esto significa que, en cierto sentido, lo que nos ocurre a nosotros afecta de manera instantánea a cosas en lejanos confines del universo, puesto que nuestras funciones de onda probablemente estuvieron entrelazadas en el comienzo del tiempo. En cierto sentido hay una madeja de entrelazamiento que confines lejanos del universo, incluyéndonos a nosotros. (p. 90)</a:t>
            </a:r>
          </a:p>
        </p:txBody>
      </p:sp>
      <p:sp>
        <p:nvSpPr>
          <p:cNvPr id="10" name="Marcador de contenido 2">
            <a:extLst>
              <a:ext uri="{FF2B5EF4-FFF2-40B4-BE49-F238E27FC236}">
                <a16:creationId xmlns:a16="http://schemas.microsoft.com/office/drawing/2014/main" id="{252459B2-1BA6-4837-BB1D-D966AA604ABD}"/>
              </a:ext>
            </a:extLst>
          </p:cNvPr>
          <p:cNvSpPr txBox="1">
            <a:spLocks/>
          </p:cNvSpPr>
          <p:nvPr/>
        </p:nvSpPr>
        <p:spPr>
          <a:xfrm>
            <a:off x="2736281" y="5182881"/>
            <a:ext cx="6996926" cy="983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tabLst>
                <a:tab pos="446088" algn="l"/>
              </a:tabLst>
            </a:pPr>
            <a:r>
              <a:rPr lang="es-ES" sz="1600" dirty="0">
                <a:ea typeface="Tahoma" panose="020B0604030504040204" pitchFamily="34" charset="0"/>
                <a:cs typeface="Tahoma" panose="020B0604030504040204" pitchFamily="34" charset="0"/>
              </a:rPr>
              <a:t>          Cuando las partículas tienen esta relación, se dice que están entrelazadas mecanocuánticamente, el concepto de que partículas tienen una conexión profunda que las vincula.</a:t>
            </a:r>
            <a:endParaRPr lang="en-US" sz="1600" dirty="0">
              <a:ea typeface="Tahoma" panose="020B0604030504040204" pitchFamily="34" charset="0"/>
              <a:cs typeface="Tahoma" panose="020B0604030504040204" pitchFamily="34" charset="0"/>
            </a:endParaRPr>
          </a:p>
        </p:txBody>
      </p:sp>
      <p:sp>
        <p:nvSpPr>
          <p:cNvPr id="11" name="Marcador de contenido 2">
            <a:extLst>
              <a:ext uri="{FF2B5EF4-FFF2-40B4-BE49-F238E27FC236}">
                <a16:creationId xmlns:a16="http://schemas.microsoft.com/office/drawing/2014/main" id="{BF9BD5D5-1A69-426D-B4C2-47E4B1BD1092}"/>
              </a:ext>
            </a:extLst>
          </p:cNvPr>
          <p:cNvSpPr txBox="1">
            <a:spLocks/>
          </p:cNvSpPr>
          <p:nvPr/>
        </p:nvSpPr>
        <p:spPr>
          <a:xfrm>
            <a:off x="1099062" y="1775052"/>
            <a:ext cx="5040560" cy="5040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800" b="1" dirty="0">
                <a:ea typeface="Tahoma" panose="020B0604030504040204" pitchFamily="34" charset="0"/>
                <a:cs typeface="Tahoma" panose="020B0604030504040204" pitchFamily="34" charset="0"/>
              </a:rPr>
              <a:t>Cita basada en el autor:</a:t>
            </a:r>
            <a:endParaRPr lang="en-US" sz="1800" b="1"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7</a:t>
            </a:fld>
            <a:endParaRPr lang="es-PE"/>
          </a:p>
        </p:txBody>
      </p:sp>
    </p:spTree>
    <p:extLst>
      <p:ext uri="{BB962C8B-B14F-4D97-AF65-F5344CB8AC3E}">
        <p14:creationId xmlns:p14="http://schemas.microsoft.com/office/powerpoint/2010/main" val="226699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12" name="Título 1">
            <a:extLst>
              <a:ext uri="{FF2B5EF4-FFF2-40B4-BE49-F238E27FC236}">
                <a16:creationId xmlns:a16="http://schemas.microsoft.com/office/drawing/2014/main" id="{98E66C29-823C-4B0D-826C-5D086AB5FE0C}"/>
              </a:ext>
            </a:extLst>
          </p:cNvPr>
          <p:cNvSpPr txBox="1">
            <a:spLocks/>
          </p:cNvSpPr>
          <p:nvPr/>
        </p:nvSpPr>
        <p:spPr>
          <a:xfrm>
            <a:off x="392043" y="151758"/>
            <a:ext cx="8676456" cy="694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solidFill>
                  <a:schemeClr val="bg1"/>
                </a:solidFill>
                <a:latin typeface="+mn-lt"/>
                <a:ea typeface="Tahoma" panose="020B0604030504040204" pitchFamily="34" charset="0"/>
                <a:cs typeface="Tahoma" panose="020B0604030504040204" pitchFamily="34" charset="0"/>
              </a:rPr>
              <a:t>TIPOS DE CITAS</a:t>
            </a:r>
            <a:endParaRPr lang="en-US" sz="3200" b="1" dirty="0">
              <a:solidFill>
                <a:schemeClr val="bg1"/>
              </a:solidFill>
              <a:latin typeface="+mn-lt"/>
              <a:ea typeface="Tahoma" panose="020B0604030504040204" pitchFamily="34" charset="0"/>
              <a:cs typeface="Tahoma" panose="020B0604030504040204" pitchFamily="34" charset="0"/>
            </a:endParaRPr>
          </a:p>
        </p:txBody>
      </p:sp>
      <p:sp>
        <p:nvSpPr>
          <p:cNvPr id="15" name="Marcador de contenido 2">
            <a:extLst>
              <a:ext uri="{FF2B5EF4-FFF2-40B4-BE49-F238E27FC236}">
                <a16:creationId xmlns:a16="http://schemas.microsoft.com/office/drawing/2014/main" id="{A00D4EBB-E7AF-4C14-B6E5-1CB296D89EDD}"/>
              </a:ext>
            </a:extLst>
          </p:cNvPr>
          <p:cNvSpPr>
            <a:spLocks noGrp="1"/>
          </p:cNvSpPr>
          <p:nvPr>
            <p:ph idx="1"/>
          </p:nvPr>
        </p:nvSpPr>
        <p:spPr>
          <a:xfrm>
            <a:off x="1514491" y="2702766"/>
            <a:ext cx="9163017" cy="2431297"/>
          </a:xfrm>
        </p:spPr>
        <p:txBody>
          <a:bodyPr>
            <a:normAutofit/>
          </a:bodyPr>
          <a:lstStyle/>
          <a:p>
            <a:pPr>
              <a:lnSpc>
                <a:spcPct val="150000"/>
              </a:lnSpc>
              <a:buFont typeface="Wingdings" panose="05000000000000000000" pitchFamily="2" charset="2"/>
              <a:buChar char="v"/>
            </a:pPr>
            <a:r>
              <a:rPr lang="es-ES" sz="1800" b="1" dirty="0">
                <a:ea typeface="Tahoma" panose="020B0604030504040204" pitchFamily="34" charset="0"/>
                <a:cs typeface="Tahoma" panose="020B0604030504040204" pitchFamily="34" charset="0"/>
              </a:rPr>
              <a:t>CITAS INDIRECTAS (PARÁFRASIS):</a:t>
            </a:r>
          </a:p>
          <a:p>
            <a:pPr marL="266700" indent="0" algn="just">
              <a:lnSpc>
                <a:spcPct val="150000"/>
              </a:lnSpc>
              <a:buNone/>
            </a:pPr>
            <a:r>
              <a:rPr lang="es-ES" sz="1800" dirty="0">
                <a:ea typeface="Tahoma" panose="020B0604030504040204" pitchFamily="34" charset="0"/>
                <a:cs typeface="Tahoma" panose="020B0604030504040204" pitchFamily="34" charset="0"/>
              </a:rPr>
              <a:t>Consiste en reproducir la idea de un autor expresándola con otras </a:t>
            </a:r>
            <a:r>
              <a:rPr lang="es-ES" sz="1800" dirty="0" smtClean="0">
                <a:ea typeface="Tahoma" panose="020B0604030504040204" pitchFamily="34" charset="0"/>
                <a:cs typeface="Tahoma" panose="020B0604030504040204" pitchFamily="34" charset="0"/>
              </a:rPr>
              <a:t>palabras; </a:t>
            </a:r>
            <a:r>
              <a:rPr lang="es-ES" sz="1800" dirty="0">
                <a:ea typeface="Tahoma" panose="020B0604030504040204" pitchFamily="34" charset="0"/>
                <a:cs typeface="Tahoma" panose="020B0604030504040204" pitchFamily="34" charset="0"/>
              </a:rPr>
              <a:t>es decir, con palabras propias que, tomando la idea central, la resumen y reformulan. Al parafrasear a otro autor, tiene que darle el crédito indicando el apellido y el año de publicación. (</a:t>
            </a:r>
            <a:r>
              <a:rPr lang="es-ES" sz="1800" dirty="0" err="1">
                <a:ea typeface="Tahoma" panose="020B0604030504040204" pitchFamily="34" charset="0"/>
                <a:cs typeface="Tahoma" panose="020B0604030504040204" pitchFamily="34" charset="0"/>
              </a:rPr>
              <a:t>Sánchez</a:t>
            </a:r>
            <a:r>
              <a:rPr lang="es-ES" sz="1800" dirty="0">
                <a:ea typeface="Tahoma" panose="020B0604030504040204" pitchFamily="34" charset="0"/>
                <a:cs typeface="Tahoma" panose="020B0604030504040204" pitchFamily="34" charset="0"/>
              </a:rPr>
              <a:t> </a:t>
            </a:r>
            <a:r>
              <a:rPr lang="es-ES" sz="1800" dirty="0" err="1">
                <a:ea typeface="Tahoma" panose="020B0604030504040204" pitchFamily="34" charset="0"/>
                <a:cs typeface="Tahoma" panose="020B0604030504040204" pitchFamily="34" charset="0"/>
              </a:rPr>
              <a:t>Upegui</a:t>
            </a:r>
            <a:r>
              <a:rPr lang="es-ES" sz="1800" dirty="0">
                <a:ea typeface="Tahoma" panose="020B0604030504040204" pitchFamily="34" charset="0"/>
                <a:cs typeface="Tahoma" panose="020B0604030504040204" pitchFamily="34" charset="0"/>
              </a:rPr>
              <a:t>, 2011)</a:t>
            </a:r>
          </a:p>
          <a:p>
            <a:pPr marL="363538" indent="0" algn="just">
              <a:lnSpc>
                <a:spcPct val="150000"/>
              </a:lnSpc>
              <a:buNone/>
            </a:pPr>
            <a:endParaRPr lang="es-ES" sz="1800" b="1" dirty="0">
              <a:ea typeface="Tahoma" panose="020B0604030504040204" pitchFamily="34" charset="0"/>
              <a:cs typeface="Tahoma" panose="020B0604030504040204" pitchFamily="34" charset="0"/>
            </a:endParaRPr>
          </a:p>
          <a:p>
            <a:endParaRPr lang="en-US" sz="1800" dirty="0">
              <a:ea typeface="Tahoma" panose="020B0604030504040204" pitchFamily="34" charset="0"/>
              <a:cs typeface="Tahoma" panose="020B0604030504040204" pitchFamily="34" charset="0"/>
            </a:endParaRP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8</a:t>
            </a:fld>
            <a:endParaRPr lang="es-PE"/>
          </a:p>
        </p:txBody>
      </p:sp>
    </p:spTree>
    <p:extLst>
      <p:ext uri="{BB962C8B-B14F-4D97-AF65-F5344CB8AC3E}">
        <p14:creationId xmlns:p14="http://schemas.microsoft.com/office/powerpoint/2010/main" val="39704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4192C29-0FB5-465B-BEE6-F5E906CE9D35}"/>
              </a:ext>
            </a:extLst>
          </p:cNvPr>
          <p:cNvSpPr/>
          <p:nvPr/>
        </p:nvSpPr>
        <p:spPr>
          <a:xfrm>
            <a:off x="0" y="0"/>
            <a:ext cx="12192000" cy="1140903"/>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86A8AC8-5BBE-4DE4-9560-C0D2B6CFCF18}"/>
              </a:ext>
            </a:extLst>
          </p:cNvPr>
          <p:cNvSpPr/>
          <p:nvPr/>
        </p:nvSpPr>
        <p:spPr>
          <a:xfrm>
            <a:off x="0" y="998489"/>
            <a:ext cx="12192000" cy="23600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E79D3489-568F-4450-BB64-2AF69D47B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051" y="84839"/>
            <a:ext cx="1395629" cy="784169"/>
          </a:xfrm>
          <a:prstGeom prst="rect">
            <a:avLst/>
          </a:prstGeom>
        </p:spPr>
      </p:pic>
      <p:sp>
        <p:nvSpPr>
          <p:cNvPr id="7" name="Título 1">
            <a:extLst>
              <a:ext uri="{FF2B5EF4-FFF2-40B4-BE49-F238E27FC236}">
                <a16:creationId xmlns:a16="http://schemas.microsoft.com/office/drawing/2014/main" id="{483EA0C7-7D19-4AC6-B4BD-7ABF1B471C2E}"/>
              </a:ext>
            </a:extLst>
          </p:cNvPr>
          <p:cNvSpPr>
            <a:spLocks noGrp="1"/>
          </p:cNvSpPr>
          <p:nvPr>
            <p:ph type="title"/>
          </p:nvPr>
        </p:nvSpPr>
        <p:spPr>
          <a:xfrm>
            <a:off x="546170" y="209924"/>
            <a:ext cx="8676456" cy="694974"/>
          </a:xfrm>
        </p:spPr>
        <p:txBody>
          <a:bodyPr/>
          <a:lstStyle/>
          <a:p>
            <a:r>
              <a:rPr lang="es-ES" sz="3000" b="1" dirty="0">
                <a:solidFill>
                  <a:schemeClr val="bg1"/>
                </a:solidFill>
                <a:latin typeface="+mn-lt"/>
                <a:ea typeface="Tahoma" panose="020B0604030504040204" pitchFamily="34" charset="0"/>
                <a:cs typeface="Tahoma" panose="020B0604030504040204" pitchFamily="34" charset="0"/>
              </a:rPr>
              <a:t>EJEMPLO DE CITA INDIRECTA (PARÁFRASIS)</a:t>
            </a:r>
            <a:endParaRPr lang="en-US" sz="3000" b="1" dirty="0">
              <a:solidFill>
                <a:schemeClr val="bg1"/>
              </a:solidFill>
              <a:latin typeface="+mn-lt"/>
              <a:ea typeface="Tahoma" panose="020B0604030504040204" pitchFamily="34" charset="0"/>
              <a:cs typeface="Tahoma" panose="020B0604030504040204" pitchFamily="34" charset="0"/>
            </a:endParaRPr>
          </a:p>
        </p:txBody>
      </p:sp>
      <p:sp>
        <p:nvSpPr>
          <p:cNvPr id="10" name="Marcador de contenido 2">
            <a:extLst>
              <a:ext uri="{FF2B5EF4-FFF2-40B4-BE49-F238E27FC236}">
                <a16:creationId xmlns:a16="http://schemas.microsoft.com/office/drawing/2014/main" id="{48AE3C00-04AE-4654-AAEA-D5144F7C21C3}"/>
              </a:ext>
            </a:extLst>
          </p:cNvPr>
          <p:cNvSpPr>
            <a:spLocks noGrp="1"/>
          </p:cNvSpPr>
          <p:nvPr>
            <p:ph idx="1"/>
          </p:nvPr>
        </p:nvSpPr>
        <p:spPr>
          <a:xfrm>
            <a:off x="2277475" y="2369904"/>
            <a:ext cx="3312368" cy="3761378"/>
          </a:xfrm>
          <a:solidFill>
            <a:schemeClr val="accent2"/>
          </a:solidFill>
        </p:spPr>
        <p:txBody>
          <a:bodyPr>
            <a:normAutofit fontScale="92500" lnSpcReduction="10000"/>
          </a:bodyPr>
          <a:lstStyle/>
          <a:p>
            <a:pPr marL="0" indent="0" algn="just">
              <a:buNone/>
            </a:pPr>
            <a:r>
              <a:rPr lang="es-ES" sz="1400" dirty="0">
                <a:ea typeface="Tahoma" panose="020B0604030504040204" pitchFamily="34" charset="0"/>
                <a:cs typeface="Tahoma" panose="020B0604030504040204" pitchFamily="34" charset="0"/>
              </a:rPr>
              <a:t>La Medalla Newbery ha sido el premio más importante de la literatura infantil norteamericana durante más de ocho décadas.</a:t>
            </a:r>
            <a:r>
              <a:rPr lang="en-US" sz="1400" dirty="0">
                <a:ea typeface="Tahoma" panose="020B0604030504040204" pitchFamily="34" charset="0"/>
                <a:cs typeface="Tahoma" panose="020B0604030504040204" pitchFamily="34" charset="0"/>
              </a:rPr>
              <a:t> </a:t>
            </a:r>
            <a:r>
              <a:rPr lang="es-ES" sz="1400" dirty="0">
                <a:ea typeface="Tahoma" panose="020B0604030504040204" pitchFamily="34" charset="0"/>
                <a:cs typeface="Tahoma" panose="020B0604030504040204" pitchFamily="34" charset="0"/>
              </a:rPr>
              <a:t>El día de enero en que se anuncia el ganador anual, se agotan los ejemplares en las librerías de todo el país, las bibliotecas ordenan sus copias, y los maestros incluyen la obra en sus cursos.</a:t>
            </a:r>
          </a:p>
          <a:p>
            <a:pPr marL="0" indent="0" algn="just">
              <a:buNone/>
            </a:pPr>
            <a:r>
              <a:rPr lang="es-ES" sz="1400" dirty="0">
                <a:ea typeface="Tahoma" panose="020B0604030504040204" pitchFamily="34" charset="0"/>
                <a:cs typeface="Tahoma" panose="020B0604030504040204" pitchFamily="34" charset="0"/>
              </a:rPr>
              <a:t>En la actualidad, se debate en el mundo literario el valor de este galardón. Muchos se preguntan si los libros premiados recientemente resultan tan complicados e inaccesibles para la mayoría de los niños que, en efecto, han contribuido a alejarlos más de la lectura. De los 25 ganadores y finalistas seleccionados entre el 2000 y 2005, cuatro de los libros tratan sobre la muerte, seis sobre la ausencia de uno o ambos padres, y cuatro sobre condiciones de salud como el autismo. La mayoría de los restantes abordan problemas sociales complejos. (p. 69) </a:t>
            </a:r>
          </a:p>
        </p:txBody>
      </p:sp>
      <p:sp>
        <p:nvSpPr>
          <p:cNvPr id="11" name="CuadroTexto 10">
            <a:extLst>
              <a:ext uri="{FF2B5EF4-FFF2-40B4-BE49-F238E27FC236}">
                <a16:creationId xmlns:a16="http://schemas.microsoft.com/office/drawing/2014/main" id="{FCDF14A3-76DE-4E19-9A4F-B85C3D44BEA2}"/>
              </a:ext>
            </a:extLst>
          </p:cNvPr>
          <p:cNvSpPr txBox="1"/>
          <p:nvPr/>
        </p:nvSpPr>
        <p:spPr>
          <a:xfrm>
            <a:off x="2205467" y="1865848"/>
            <a:ext cx="3024336" cy="367135"/>
          </a:xfrm>
          <a:prstGeom prst="rect">
            <a:avLst/>
          </a:prstGeom>
          <a:noFill/>
        </p:spPr>
        <p:txBody>
          <a:bodyPr wrap="square" rtlCol="0">
            <a:spAutoFit/>
          </a:bodyPr>
          <a:lstStyle/>
          <a:p>
            <a:r>
              <a:rPr lang="es-ES" dirty="0">
                <a:ea typeface="Tahoma" panose="020B0604030504040204" pitchFamily="34" charset="0"/>
                <a:cs typeface="Tahoma" panose="020B0604030504040204" pitchFamily="34" charset="0"/>
              </a:rPr>
              <a:t>Original (Strauss, 2008)</a:t>
            </a:r>
            <a:endParaRPr lang="en-US" dirty="0">
              <a:ea typeface="Tahoma" panose="020B0604030504040204" pitchFamily="34" charset="0"/>
              <a:cs typeface="Tahoma" panose="020B0604030504040204" pitchFamily="34" charset="0"/>
            </a:endParaRPr>
          </a:p>
        </p:txBody>
      </p:sp>
      <p:sp>
        <p:nvSpPr>
          <p:cNvPr id="13" name="CuadroTexto 12">
            <a:extLst>
              <a:ext uri="{FF2B5EF4-FFF2-40B4-BE49-F238E27FC236}">
                <a16:creationId xmlns:a16="http://schemas.microsoft.com/office/drawing/2014/main" id="{EA013849-B224-4DF2-8ECB-B197CCC4ACF5}"/>
              </a:ext>
            </a:extLst>
          </p:cNvPr>
          <p:cNvSpPr txBox="1"/>
          <p:nvPr/>
        </p:nvSpPr>
        <p:spPr>
          <a:xfrm>
            <a:off x="7148170" y="1865847"/>
            <a:ext cx="3024336" cy="367135"/>
          </a:xfrm>
          <a:prstGeom prst="rect">
            <a:avLst/>
          </a:prstGeom>
          <a:noFill/>
        </p:spPr>
        <p:txBody>
          <a:bodyPr wrap="square" rtlCol="0">
            <a:spAutoFit/>
          </a:bodyPr>
          <a:lstStyle/>
          <a:p>
            <a:r>
              <a:rPr lang="es-ES" dirty="0">
                <a:ea typeface="Tahoma" panose="020B0604030504040204" pitchFamily="34" charset="0"/>
                <a:cs typeface="Tahoma" panose="020B0604030504040204" pitchFamily="34" charset="0"/>
              </a:rPr>
              <a:t>Cita indirecta o paráfrasis</a:t>
            </a:r>
            <a:endParaRPr lang="en-US" dirty="0">
              <a:ea typeface="Tahoma" panose="020B0604030504040204" pitchFamily="34" charset="0"/>
              <a:cs typeface="Tahoma" panose="020B0604030504040204" pitchFamily="34" charset="0"/>
            </a:endParaRPr>
          </a:p>
        </p:txBody>
      </p:sp>
      <p:sp>
        <p:nvSpPr>
          <p:cNvPr id="14" name="Marcador de contenido 2">
            <a:extLst>
              <a:ext uri="{FF2B5EF4-FFF2-40B4-BE49-F238E27FC236}">
                <a16:creationId xmlns:a16="http://schemas.microsoft.com/office/drawing/2014/main" id="{FC5C5970-24AD-4C07-B8DF-5F0333331324}"/>
              </a:ext>
            </a:extLst>
          </p:cNvPr>
          <p:cNvSpPr txBox="1">
            <a:spLocks/>
          </p:cNvSpPr>
          <p:nvPr/>
        </p:nvSpPr>
        <p:spPr>
          <a:xfrm>
            <a:off x="7273277" y="2369904"/>
            <a:ext cx="2160240" cy="2376264"/>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1400" dirty="0">
                <a:ea typeface="Tahoma" panose="020B0604030504040204" pitchFamily="34" charset="0"/>
                <a:cs typeface="Tahoma" panose="020B0604030504040204" pitchFamily="34" charset="0"/>
              </a:rPr>
              <a:t>Según Strauss (2008), los libros infantiles que ganan la Medalla Newbery por su excelencia se venden  muy bien a pesar de su tendencia a tratar temas difíciles, como la muerte y los problemas en el desarrollo. En lugar de promover el interés en los libros, estos temas son tan sofisticados y difíciles de comprender que, de hecho, desalientan su interés por la lectura. (p. 69)</a:t>
            </a:r>
          </a:p>
        </p:txBody>
      </p:sp>
      <p:sp>
        <p:nvSpPr>
          <p:cNvPr id="2" name="1 Marcador de pie de página"/>
          <p:cNvSpPr>
            <a:spLocks noGrp="1"/>
          </p:cNvSpPr>
          <p:nvPr>
            <p:ph type="ftr" sz="quarter" idx="11"/>
          </p:nvPr>
        </p:nvSpPr>
        <p:spPr/>
        <p:txBody>
          <a:bodyPr/>
          <a:lstStyle/>
          <a:p>
            <a:endParaRPr lang="es-PE"/>
          </a:p>
        </p:txBody>
      </p:sp>
      <p:sp>
        <p:nvSpPr>
          <p:cNvPr id="3" name="2 Marcador de número de diapositiva"/>
          <p:cNvSpPr>
            <a:spLocks noGrp="1"/>
          </p:cNvSpPr>
          <p:nvPr>
            <p:ph type="sldNum" sz="quarter" idx="12"/>
          </p:nvPr>
        </p:nvSpPr>
        <p:spPr/>
        <p:txBody>
          <a:bodyPr/>
          <a:lstStyle/>
          <a:p>
            <a:fld id="{F7C1054E-800D-47AE-9046-C691A7F16A75}" type="slidenum">
              <a:rPr lang="es-PE" smtClean="0"/>
              <a:t>9</a:t>
            </a:fld>
            <a:endParaRPr lang="es-PE"/>
          </a:p>
        </p:txBody>
      </p:sp>
    </p:spTree>
    <p:extLst>
      <p:ext uri="{BB962C8B-B14F-4D97-AF65-F5344CB8AC3E}">
        <p14:creationId xmlns:p14="http://schemas.microsoft.com/office/powerpoint/2010/main" val="39748560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2649</Words>
  <Application>Microsoft Office PowerPoint</Application>
  <PresentationFormat>Panorámica</PresentationFormat>
  <Paragraphs>248</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Tahoma</vt:lpstr>
      <vt:lpstr>Times New Roman</vt:lpstr>
      <vt:lpstr>Wingdings</vt:lpstr>
      <vt:lpstr>Tema de Office</vt:lpstr>
      <vt:lpstr>Presentación de PowerPoint</vt:lpstr>
      <vt:lpstr>DEFINICIÓN DE CITA BIBLIOGRÁFICA</vt:lpstr>
      <vt:lpstr>DIFERENCIAS ENTRE CITAS Y REFERENCIAS BIBLIOGRÁFICAS</vt:lpstr>
      <vt:lpstr>TIPOS DE CITAS</vt:lpstr>
      <vt:lpstr>EJEMPLOS DE CITAS CORTAS</vt:lpstr>
      <vt:lpstr>EJEMPLOS DE CITAS LARGAS</vt:lpstr>
      <vt:lpstr>EJEMPLOS DE CITAS LARGAS</vt:lpstr>
      <vt:lpstr>Presentación de PowerPoint</vt:lpstr>
      <vt:lpstr>EJEMPLO DE CITA INDIRECTA (PARÁFRASIS)</vt:lpstr>
      <vt:lpstr>ALGUNAS TÉCNICAS DE PARAFRASEO</vt:lpstr>
      <vt:lpstr>ALGUNAS TÉCNICAS DE PARAFRASEO</vt:lpstr>
      <vt:lpstr>ALGUNAS TÉCNICAS DE PARAFRASEO</vt:lpstr>
      <vt:lpstr>ALGUNAS TÉCNICAS DE PARAFRASEO</vt:lpstr>
      <vt:lpstr>CITA DE CITA O CITA SECUNDARIA</vt:lpstr>
      <vt:lpstr>CITA DE UN TRABAJO DE VARIOS AUTORES</vt:lpstr>
      <vt:lpstr>CITA DE UN TRABAJO DE UN AUTOR CORPORATIVO</vt:lpstr>
      <vt:lpstr>CITA DE UN TRABAJO DE AUTORES CON EL  MISMO APELLIDO</vt:lpstr>
      <vt:lpstr>CITA DE UN AUTOR NO IDENTIFICADO</vt:lpstr>
      <vt:lpstr>CITA DE TRABAJOS SIN FECHA</vt:lpstr>
      <vt:lpstr>CITA DE FUENTES ELECTRÓNICAS</vt:lpstr>
      <vt:lpstr>CITA DE DOS O  MÁS TRABAJOS DENTRO  DEL MISMO PARÉNTESIS</vt:lpstr>
      <vt:lpstr>CITA DE NORMAS LEGALES</vt:lpstr>
      <vt:lpstr>CITA DE NORMAS LEGALES</vt:lpstr>
      <vt:lpstr>TABLAS Y FIGURAS</vt:lpstr>
      <vt:lpstr>TABLAS Y FIGURAS</vt:lpstr>
      <vt:lpstr>TABLAS Y FIGURAS</vt:lpstr>
      <vt:lpstr>TABLAS Y FIGURAS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Lizardo Ángel Tavera Vega</dc:creator>
  <cp:lastModifiedBy>Carmen Rocio  Chavez Cristobal</cp:lastModifiedBy>
  <cp:revision>51</cp:revision>
  <dcterms:created xsi:type="dcterms:W3CDTF">2021-10-12T14:49:40Z</dcterms:created>
  <dcterms:modified xsi:type="dcterms:W3CDTF">2022-07-20T21:43:40Z</dcterms:modified>
</cp:coreProperties>
</file>